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DM Serif Display" pitchFamily="2" charset="0"/>
      <p:regular r:id="rId23"/>
    </p:embeddedFont>
    <p:embeddedFont>
      <p:font typeface="Inria Serif" panose="020B0604020202020204" charset="0"/>
      <p:regular r:id="rId24"/>
    </p:embeddedFont>
    <p:embeddedFont>
      <p:font typeface="Inria Serif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grpSp>
        <p:nvGrpSpPr>
          <p:cNvPr id="2" name="Group 2"/>
          <p:cNvGrpSpPr/>
          <p:nvPr/>
        </p:nvGrpSpPr>
        <p:grpSpPr>
          <a:xfrm>
            <a:off x="70232" y="857241"/>
            <a:ext cx="18147536" cy="2443780"/>
            <a:chOff x="0" y="0"/>
            <a:chExt cx="5157178" cy="708210"/>
          </a:xfrm>
        </p:grpSpPr>
        <p:sp>
          <p:nvSpPr>
            <p:cNvPr id="3" name="Freeform 3"/>
            <p:cNvSpPr/>
            <p:nvPr/>
          </p:nvSpPr>
          <p:spPr>
            <a:xfrm>
              <a:off x="0" y="0"/>
              <a:ext cx="5157177" cy="708210"/>
            </a:xfrm>
            <a:custGeom>
              <a:avLst/>
              <a:gdLst/>
              <a:ahLst/>
              <a:cxnLst/>
              <a:rect l="l" t="t" r="r" b="b"/>
              <a:pathLst>
                <a:path w="5157177" h="708210">
                  <a:moveTo>
                    <a:pt x="0" y="0"/>
                  </a:moveTo>
                  <a:lnTo>
                    <a:pt x="5157177" y="0"/>
                  </a:lnTo>
                  <a:lnTo>
                    <a:pt x="5157177" y="708210"/>
                  </a:lnTo>
                  <a:lnTo>
                    <a:pt x="0" y="708210"/>
                  </a:lnTo>
                  <a:close/>
                </a:path>
              </a:pathLst>
            </a:custGeom>
            <a:solidFill>
              <a:srgbClr val="F1B6B0"/>
            </a:solidFill>
          </p:spPr>
        </p:sp>
        <p:sp>
          <p:nvSpPr>
            <p:cNvPr id="4" name="TextBox 4"/>
            <p:cNvSpPr txBox="1"/>
            <p:nvPr/>
          </p:nvSpPr>
          <p:spPr>
            <a:xfrm>
              <a:off x="0" y="-38100"/>
              <a:ext cx="5157178" cy="7463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29614" y="160035"/>
            <a:ext cx="1859373" cy="2247594"/>
          </a:xfrm>
          <a:custGeom>
            <a:avLst/>
            <a:gdLst/>
            <a:ahLst/>
            <a:cxnLst/>
            <a:rect l="l" t="t" r="r" b="b"/>
            <a:pathLst>
              <a:path w="1859373" h="2247594">
                <a:moveTo>
                  <a:pt x="0" y="0"/>
                </a:moveTo>
                <a:lnTo>
                  <a:pt x="1859372" y="0"/>
                </a:lnTo>
                <a:lnTo>
                  <a:pt x="1859372" y="2247593"/>
                </a:lnTo>
                <a:lnTo>
                  <a:pt x="0" y="2247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41699" y="308503"/>
            <a:ext cx="1770898" cy="2099125"/>
          </a:xfrm>
          <a:custGeom>
            <a:avLst/>
            <a:gdLst/>
            <a:ahLst/>
            <a:cxnLst/>
            <a:rect l="l" t="t" r="r" b="b"/>
            <a:pathLst>
              <a:path w="1770898" h="2099125">
                <a:moveTo>
                  <a:pt x="0" y="0"/>
                </a:moveTo>
                <a:lnTo>
                  <a:pt x="1770898" y="0"/>
                </a:lnTo>
                <a:lnTo>
                  <a:pt x="1770898" y="2099125"/>
                </a:lnTo>
                <a:lnTo>
                  <a:pt x="0" y="2099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170453">
            <a:off x="13076858" y="3810110"/>
            <a:ext cx="1837654" cy="2666780"/>
          </a:xfrm>
          <a:custGeom>
            <a:avLst/>
            <a:gdLst/>
            <a:ahLst/>
            <a:cxnLst/>
            <a:rect l="l" t="t" r="r" b="b"/>
            <a:pathLst>
              <a:path w="1837654" h="2666780">
                <a:moveTo>
                  <a:pt x="0" y="0"/>
                </a:moveTo>
                <a:lnTo>
                  <a:pt x="1837653" y="0"/>
                </a:lnTo>
                <a:lnTo>
                  <a:pt x="1837653" y="2666780"/>
                </a:lnTo>
                <a:lnTo>
                  <a:pt x="0" y="2666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458130">
            <a:off x="556790" y="3398662"/>
            <a:ext cx="2109929" cy="2185426"/>
          </a:xfrm>
          <a:custGeom>
            <a:avLst/>
            <a:gdLst/>
            <a:ahLst/>
            <a:cxnLst/>
            <a:rect l="l" t="t" r="r" b="b"/>
            <a:pathLst>
              <a:path w="2109929" h="2185426">
                <a:moveTo>
                  <a:pt x="0" y="0"/>
                </a:moveTo>
                <a:lnTo>
                  <a:pt x="2109929" y="0"/>
                </a:lnTo>
                <a:lnTo>
                  <a:pt x="2109929" y="2185425"/>
                </a:lnTo>
                <a:lnTo>
                  <a:pt x="0" y="21854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218912">
            <a:off x="15704532" y="3345587"/>
            <a:ext cx="2115733" cy="2668930"/>
          </a:xfrm>
          <a:custGeom>
            <a:avLst/>
            <a:gdLst/>
            <a:ahLst/>
            <a:cxnLst/>
            <a:rect l="l" t="t" r="r" b="b"/>
            <a:pathLst>
              <a:path w="2115733" h="2668930">
                <a:moveTo>
                  <a:pt x="0" y="0"/>
                </a:moveTo>
                <a:lnTo>
                  <a:pt x="2115733" y="0"/>
                </a:lnTo>
                <a:lnTo>
                  <a:pt x="2115733" y="2668929"/>
                </a:lnTo>
                <a:lnTo>
                  <a:pt x="0" y="26689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00568" y="5728229"/>
            <a:ext cx="5966229" cy="4558771"/>
          </a:xfrm>
          <a:custGeom>
            <a:avLst/>
            <a:gdLst/>
            <a:ahLst/>
            <a:cxnLst/>
            <a:rect l="l" t="t" r="r" b="b"/>
            <a:pathLst>
              <a:path w="5966229" h="4558771">
                <a:moveTo>
                  <a:pt x="0" y="0"/>
                </a:moveTo>
                <a:lnTo>
                  <a:pt x="5966228" y="0"/>
                </a:lnTo>
                <a:lnTo>
                  <a:pt x="5966228" y="4558771"/>
                </a:lnTo>
                <a:lnTo>
                  <a:pt x="0" y="45587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6445453" y="5143500"/>
            <a:ext cx="4189002" cy="5103646"/>
          </a:xfrm>
          <a:custGeom>
            <a:avLst/>
            <a:gdLst/>
            <a:ahLst/>
            <a:cxnLst/>
            <a:rect l="l" t="t" r="r" b="b"/>
            <a:pathLst>
              <a:path w="4189002" h="5103646">
                <a:moveTo>
                  <a:pt x="0" y="0"/>
                </a:moveTo>
                <a:lnTo>
                  <a:pt x="4189002" y="0"/>
                </a:lnTo>
                <a:lnTo>
                  <a:pt x="4189002" y="5103646"/>
                </a:lnTo>
                <a:lnTo>
                  <a:pt x="0" y="51036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TextBox 12"/>
          <p:cNvSpPr txBox="1"/>
          <p:nvPr/>
        </p:nvSpPr>
        <p:spPr>
          <a:xfrm>
            <a:off x="1327148" y="1195258"/>
            <a:ext cx="15680147" cy="1934825"/>
          </a:xfrm>
          <a:prstGeom prst="rect">
            <a:avLst/>
          </a:prstGeom>
        </p:spPr>
        <p:txBody>
          <a:bodyPr lIns="0" tIns="0" rIns="0" bIns="0" rtlCol="0" anchor="t">
            <a:spAutoFit/>
          </a:bodyPr>
          <a:lstStyle/>
          <a:p>
            <a:pPr algn="ctr">
              <a:lnSpc>
                <a:spcPts val="7699"/>
              </a:lnSpc>
            </a:pPr>
            <a:r>
              <a:rPr lang="en-US" sz="5499" dirty="0">
                <a:solidFill>
                  <a:srgbClr val="423734"/>
                </a:solidFill>
                <a:latin typeface="DM Serif Display" pitchFamily="2" charset="0"/>
                <a:ea typeface="DM Serif Display"/>
                <a:cs typeface="DM Serif Display"/>
                <a:sym typeface="DM Serif Display"/>
              </a:rPr>
              <a:t>Cloud And Blockchain Powered Hospital Management: A New Era Of Healthcare Solutions</a:t>
            </a:r>
          </a:p>
        </p:txBody>
      </p:sp>
      <p:sp>
        <p:nvSpPr>
          <p:cNvPr id="13" name="TextBox 13"/>
          <p:cNvSpPr txBox="1"/>
          <p:nvPr/>
        </p:nvSpPr>
        <p:spPr>
          <a:xfrm>
            <a:off x="11973678" y="6985979"/>
            <a:ext cx="5750050" cy="3171825"/>
          </a:xfrm>
          <a:prstGeom prst="rect">
            <a:avLst/>
          </a:prstGeom>
        </p:spPr>
        <p:txBody>
          <a:bodyPr lIns="0" tIns="0" rIns="0" bIns="0" rtlCol="0" anchor="t">
            <a:spAutoFit/>
          </a:bodyPr>
          <a:lstStyle/>
          <a:p>
            <a:pPr algn="ctr">
              <a:lnSpc>
                <a:spcPts val="6299"/>
              </a:lnSpc>
            </a:pPr>
            <a:r>
              <a:rPr lang="en-US" sz="4500">
                <a:solidFill>
                  <a:srgbClr val="423734"/>
                </a:solidFill>
                <a:latin typeface="Inria Serif"/>
                <a:ea typeface="Inria Serif"/>
                <a:cs typeface="Inria Serif"/>
                <a:sym typeface="Inria Serif"/>
              </a:rPr>
              <a:t>By PRARTHANAH G</a:t>
            </a:r>
          </a:p>
          <a:p>
            <a:pPr algn="ctr">
              <a:lnSpc>
                <a:spcPts val="6299"/>
              </a:lnSpc>
            </a:pPr>
            <a:r>
              <a:rPr lang="en-US" sz="4500">
                <a:solidFill>
                  <a:srgbClr val="423734"/>
                </a:solidFill>
                <a:latin typeface="Inria Serif"/>
                <a:ea typeface="Inria Serif"/>
                <a:cs typeface="Inria Serif"/>
                <a:sym typeface="Inria Serif"/>
              </a:rPr>
              <a:t>2022PECCS240</a:t>
            </a:r>
          </a:p>
          <a:p>
            <a:pPr algn="ctr">
              <a:lnSpc>
                <a:spcPts val="6299"/>
              </a:lnSpc>
            </a:pPr>
            <a:r>
              <a:rPr lang="en-US" sz="4500">
                <a:solidFill>
                  <a:srgbClr val="423734"/>
                </a:solidFill>
                <a:latin typeface="Inria Serif"/>
                <a:ea typeface="Inria Serif"/>
                <a:cs typeface="Inria Serif"/>
                <a:sym typeface="Inria Serif"/>
              </a:rPr>
              <a:t>211422104345</a:t>
            </a:r>
          </a:p>
          <a:p>
            <a:pPr algn="ctr">
              <a:lnSpc>
                <a:spcPts val="6299"/>
              </a:lnSpc>
            </a:pPr>
            <a:r>
              <a:rPr lang="en-US" sz="4500">
                <a:solidFill>
                  <a:srgbClr val="423734"/>
                </a:solidFill>
                <a:latin typeface="Inria Serif"/>
                <a:ea typeface="Inria Serif"/>
                <a:cs typeface="Inria Serif"/>
                <a:sym typeface="Inria Serif"/>
              </a:rPr>
              <a:t>CSE-C (III YEAR)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3646409" y="1434661"/>
            <a:ext cx="10392350" cy="8638806"/>
          </a:xfrm>
          <a:custGeom>
            <a:avLst/>
            <a:gdLst/>
            <a:ahLst/>
            <a:cxnLst/>
            <a:rect l="l" t="t" r="r" b="b"/>
            <a:pathLst>
              <a:path w="10392350" h="8638806">
                <a:moveTo>
                  <a:pt x="0" y="0"/>
                </a:moveTo>
                <a:lnTo>
                  <a:pt x="10392350" y="0"/>
                </a:lnTo>
                <a:lnTo>
                  <a:pt x="10392350" y="8638805"/>
                </a:lnTo>
                <a:lnTo>
                  <a:pt x="0" y="8638805"/>
                </a:lnTo>
                <a:lnTo>
                  <a:pt x="0" y="0"/>
                </a:lnTo>
                <a:close/>
              </a:path>
            </a:pathLst>
          </a:custGeom>
          <a:blipFill>
            <a:blip r:embed="rId2"/>
            <a:stretch>
              <a:fillRect t="-2475" b="-2475"/>
            </a:stretch>
          </a:blipFill>
        </p:spPr>
      </p:sp>
      <p:sp>
        <p:nvSpPr>
          <p:cNvPr id="3" name="TextBox 3"/>
          <p:cNvSpPr txBox="1"/>
          <p:nvPr/>
        </p:nvSpPr>
        <p:spPr>
          <a:xfrm>
            <a:off x="1399262" y="596721"/>
            <a:ext cx="14792835" cy="706928"/>
          </a:xfrm>
          <a:prstGeom prst="rect">
            <a:avLst/>
          </a:prstGeom>
        </p:spPr>
        <p:txBody>
          <a:bodyPr lIns="0" tIns="0" rIns="0" bIns="0" rtlCol="0" anchor="t">
            <a:spAutoFit/>
          </a:bodyPr>
          <a:lstStyle/>
          <a:p>
            <a:pPr algn="ctr">
              <a:lnSpc>
                <a:spcPts val="5224"/>
              </a:lnSpc>
            </a:pPr>
            <a:r>
              <a:rPr lang="en-US" sz="5804">
                <a:solidFill>
                  <a:srgbClr val="423734"/>
                </a:solidFill>
                <a:latin typeface="DM Serif Display"/>
                <a:ea typeface="DM Serif Display"/>
                <a:cs typeface="DM Serif Display"/>
                <a:sym typeface="DM Serif Display"/>
              </a:rPr>
              <a:t>USE CASE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2662786" y="1777970"/>
            <a:ext cx="12962427" cy="7817786"/>
          </a:xfrm>
          <a:custGeom>
            <a:avLst/>
            <a:gdLst/>
            <a:ahLst/>
            <a:cxnLst/>
            <a:rect l="l" t="t" r="r" b="b"/>
            <a:pathLst>
              <a:path w="12962427" h="7817786">
                <a:moveTo>
                  <a:pt x="0" y="0"/>
                </a:moveTo>
                <a:lnTo>
                  <a:pt x="12962428" y="0"/>
                </a:lnTo>
                <a:lnTo>
                  <a:pt x="12962428" y="7817786"/>
                </a:lnTo>
                <a:lnTo>
                  <a:pt x="0" y="7817786"/>
                </a:lnTo>
                <a:lnTo>
                  <a:pt x="0" y="0"/>
                </a:lnTo>
                <a:close/>
              </a:path>
            </a:pathLst>
          </a:custGeom>
          <a:blipFill>
            <a:blip r:embed="rId2"/>
            <a:stretch>
              <a:fillRect t="-382" b="-382"/>
            </a:stretch>
          </a:blipFill>
        </p:spPr>
      </p:sp>
      <p:sp>
        <p:nvSpPr>
          <p:cNvPr id="3" name="TextBox 3"/>
          <p:cNvSpPr txBox="1"/>
          <p:nvPr/>
        </p:nvSpPr>
        <p:spPr>
          <a:xfrm>
            <a:off x="1399262" y="596721"/>
            <a:ext cx="14792835" cy="706928"/>
          </a:xfrm>
          <a:prstGeom prst="rect">
            <a:avLst/>
          </a:prstGeom>
        </p:spPr>
        <p:txBody>
          <a:bodyPr lIns="0" tIns="0" rIns="0" bIns="0" rtlCol="0" anchor="t">
            <a:spAutoFit/>
          </a:bodyPr>
          <a:lstStyle/>
          <a:p>
            <a:pPr algn="ctr">
              <a:lnSpc>
                <a:spcPts val="5224"/>
              </a:lnSpc>
            </a:pPr>
            <a:r>
              <a:rPr lang="en-US" sz="5804">
                <a:solidFill>
                  <a:srgbClr val="423734"/>
                </a:solidFill>
                <a:latin typeface="DM Serif Display"/>
                <a:ea typeface="DM Serif Display"/>
                <a:cs typeface="DM Serif Display"/>
                <a:sym typeface="DM Serif Display"/>
              </a:rPr>
              <a:t> CLASS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4193432" y="1303649"/>
            <a:ext cx="9562361" cy="8689215"/>
          </a:xfrm>
          <a:custGeom>
            <a:avLst/>
            <a:gdLst/>
            <a:ahLst/>
            <a:cxnLst/>
            <a:rect l="l" t="t" r="r" b="b"/>
            <a:pathLst>
              <a:path w="9562361" h="8689215">
                <a:moveTo>
                  <a:pt x="0" y="0"/>
                </a:moveTo>
                <a:lnTo>
                  <a:pt x="9562362" y="0"/>
                </a:lnTo>
                <a:lnTo>
                  <a:pt x="9562362" y="8689215"/>
                </a:lnTo>
                <a:lnTo>
                  <a:pt x="0" y="8689215"/>
                </a:lnTo>
                <a:lnTo>
                  <a:pt x="0" y="0"/>
                </a:lnTo>
                <a:close/>
              </a:path>
            </a:pathLst>
          </a:custGeom>
          <a:blipFill>
            <a:blip r:embed="rId2"/>
            <a:stretch>
              <a:fillRect/>
            </a:stretch>
          </a:blipFill>
        </p:spPr>
      </p:sp>
      <p:sp>
        <p:nvSpPr>
          <p:cNvPr id="3" name="TextBox 3"/>
          <p:cNvSpPr txBox="1"/>
          <p:nvPr/>
        </p:nvSpPr>
        <p:spPr>
          <a:xfrm>
            <a:off x="1399262" y="596721"/>
            <a:ext cx="14792835" cy="706928"/>
          </a:xfrm>
          <a:prstGeom prst="rect">
            <a:avLst/>
          </a:prstGeom>
        </p:spPr>
        <p:txBody>
          <a:bodyPr lIns="0" tIns="0" rIns="0" bIns="0" rtlCol="0" anchor="t">
            <a:spAutoFit/>
          </a:bodyPr>
          <a:lstStyle/>
          <a:p>
            <a:pPr algn="ctr">
              <a:lnSpc>
                <a:spcPts val="5224"/>
              </a:lnSpc>
            </a:pPr>
            <a:r>
              <a:rPr lang="en-US" sz="5804">
                <a:solidFill>
                  <a:srgbClr val="423734"/>
                </a:solidFill>
                <a:latin typeface="DM Serif Display"/>
                <a:ea typeface="DM Serif Display"/>
                <a:cs typeface="DM Serif Display"/>
                <a:sym typeface="DM Serif Display"/>
              </a:rPr>
              <a:t>SEQUENCE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1399262" y="1470438"/>
            <a:ext cx="15208001" cy="8371220"/>
          </a:xfrm>
          <a:custGeom>
            <a:avLst/>
            <a:gdLst/>
            <a:ahLst/>
            <a:cxnLst/>
            <a:rect l="l" t="t" r="r" b="b"/>
            <a:pathLst>
              <a:path w="15208001" h="8371220">
                <a:moveTo>
                  <a:pt x="0" y="0"/>
                </a:moveTo>
                <a:lnTo>
                  <a:pt x="15208001" y="0"/>
                </a:lnTo>
                <a:lnTo>
                  <a:pt x="15208001" y="8371220"/>
                </a:lnTo>
                <a:lnTo>
                  <a:pt x="0" y="8371220"/>
                </a:lnTo>
                <a:lnTo>
                  <a:pt x="0" y="0"/>
                </a:lnTo>
                <a:close/>
              </a:path>
            </a:pathLst>
          </a:custGeom>
          <a:blipFill>
            <a:blip r:embed="rId2"/>
            <a:stretch>
              <a:fillRect/>
            </a:stretch>
          </a:blipFill>
        </p:spPr>
      </p:sp>
      <p:sp>
        <p:nvSpPr>
          <p:cNvPr id="3" name="TextBox 3"/>
          <p:cNvSpPr txBox="1"/>
          <p:nvPr/>
        </p:nvSpPr>
        <p:spPr>
          <a:xfrm>
            <a:off x="1399262" y="596721"/>
            <a:ext cx="14792835" cy="706928"/>
          </a:xfrm>
          <a:prstGeom prst="rect">
            <a:avLst/>
          </a:prstGeom>
        </p:spPr>
        <p:txBody>
          <a:bodyPr lIns="0" tIns="0" rIns="0" bIns="0" rtlCol="0" anchor="t">
            <a:spAutoFit/>
          </a:bodyPr>
          <a:lstStyle/>
          <a:p>
            <a:pPr algn="ctr">
              <a:lnSpc>
                <a:spcPts val="5224"/>
              </a:lnSpc>
            </a:pPr>
            <a:r>
              <a:rPr lang="en-US" sz="5804">
                <a:solidFill>
                  <a:srgbClr val="423734"/>
                </a:solidFill>
                <a:latin typeface="DM Serif Display"/>
                <a:ea typeface="DM Serif Display"/>
                <a:cs typeface="DM Serif Display"/>
                <a:sym typeface="DM Serif Display"/>
              </a:rPr>
              <a:t>COLLABORATION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2926619" y="2076681"/>
            <a:ext cx="12153359" cy="7033433"/>
          </a:xfrm>
          <a:custGeom>
            <a:avLst/>
            <a:gdLst/>
            <a:ahLst/>
            <a:cxnLst/>
            <a:rect l="l" t="t" r="r" b="b"/>
            <a:pathLst>
              <a:path w="12153359" h="7033433">
                <a:moveTo>
                  <a:pt x="0" y="0"/>
                </a:moveTo>
                <a:lnTo>
                  <a:pt x="12153358" y="0"/>
                </a:lnTo>
                <a:lnTo>
                  <a:pt x="12153358" y="7033433"/>
                </a:lnTo>
                <a:lnTo>
                  <a:pt x="0" y="7033433"/>
                </a:lnTo>
                <a:lnTo>
                  <a:pt x="0" y="0"/>
                </a:lnTo>
                <a:close/>
              </a:path>
            </a:pathLst>
          </a:custGeom>
          <a:blipFill>
            <a:blip r:embed="rId2"/>
            <a:stretch>
              <a:fillRect/>
            </a:stretch>
          </a:blipFill>
        </p:spPr>
      </p:sp>
      <p:sp>
        <p:nvSpPr>
          <p:cNvPr id="3" name="TextBox 3"/>
          <p:cNvSpPr txBox="1"/>
          <p:nvPr/>
        </p:nvSpPr>
        <p:spPr>
          <a:xfrm>
            <a:off x="1399262" y="596721"/>
            <a:ext cx="14792835" cy="706928"/>
          </a:xfrm>
          <a:prstGeom prst="rect">
            <a:avLst/>
          </a:prstGeom>
        </p:spPr>
        <p:txBody>
          <a:bodyPr lIns="0" tIns="0" rIns="0" bIns="0" rtlCol="0" anchor="t">
            <a:spAutoFit/>
          </a:bodyPr>
          <a:lstStyle/>
          <a:p>
            <a:pPr algn="ctr">
              <a:lnSpc>
                <a:spcPts val="5224"/>
              </a:lnSpc>
            </a:pPr>
            <a:r>
              <a:rPr lang="en-US" sz="5804">
                <a:solidFill>
                  <a:srgbClr val="423734"/>
                </a:solidFill>
                <a:latin typeface="DM Serif Display"/>
                <a:ea typeface="DM Serif Display"/>
                <a:cs typeface="DM Serif Display"/>
                <a:sym typeface="DM Serif Display"/>
              </a:rPr>
              <a:t>DEPLOYMENT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2799475" y="3075963"/>
            <a:ext cx="13392621" cy="2067537"/>
          </a:xfrm>
          <a:custGeom>
            <a:avLst/>
            <a:gdLst/>
            <a:ahLst/>
            <a:cxnLst/>
            <a:rect l="l" t="t" r="r" b="b"/>
            <a:pathLst>
              <a:path w="13392621" h="2067537">
                <a:moveTo>
                  <a:pt x="0" y="0"/>
                </a:moveTo>
                <a:lnTo>
                  <a:pt x="13392622" y="0"/>
                </a:lnTo>
                <a:lnTo>
                  <a:pt x="13392622" y="2067537"/>
                </a:lnTo>
                <a:lnTo>
                  <a:pt x="0" y="2067537"/>
                </a:lnTo>
                <a:lnTo>
                  <a:pt x="0" y="0"/>
                </a:lnTo>
                <a:close/>
              </a:path>
            </a:pathLst>
          </a:custGeom>
          <a:blipFill>
            <a:blip r:embed="rId2"/>
            <a:stretch>
              <a:fillRect t="-17622" b="-24096"/>
            </a:stretch>
          </a:blipFill>
        </p:spPr>
      </p:sp>
      <p:sp>
        <p:nvSpPr>
          <p:cNvPr id="3" name="Freeform 3"/>
          <p:cNvSpPr/>
          <p:nvPr/>
        </p:nvSpPr>
        <p:spPr>
          <a:xfrm>
            <a:off x="4208279" y="6915150"/>
            <a:ext cx="10160926" cy="2523297"/>
          </a:xfrm>
          <a:custGeom>
            <a:avLst/>
            <a:gdLst/>
            <a:ahLst/>
            <a:cxnLst/>
            <a:rect l="l" t="t" r="r" b="b"/>
            <a:pathLst>
              <a:path w="10160926" h="2523297">
                <a:moveTo>
                  <a:pt x="0" y="0"/>
                </a:moveTo>
                <a:lnTo>
                  <a:pt x="10160927" y="0"/>
                </a:lnTo>
                <a:lnTo>
                  <a:pt x="10160927" y="2523297"/>
                </a:lnTo>
                <a:lnTo>
                  <a:pt x="0" y="2523297"/>
                </a:lnTo>
                <a:lnTo>
                  <a:pt x="0" y="0"/>
                </a:lnTo>
                <a:close/>
              </a:path>
            </a:pathLst>
          </a:custGeom>
          <a:blipFill>
            <a:blip r:embed="rId3"/>
            <a:stretch>
              <a:fillRect/>
            </a:stretch>
          </a:blipFill>
        </p:spPr>
      </p:sp>
      <p:sp>
        <p:nvSpPr>
          <p:cNvPr id="4" name="TextBox 4"/>
          <p:cNvSpPr txBox="1"/>
          <p:nvPr/>
        </p:nvSpPr>
        <p:spPr>
          <a:xfrm>
            <a:off x="1399262" y="596721"/>
            <a:ext cx="14792835" cy="706928"/>
          </a:xfrm>
          <a:prstGeom prst="rect">
            <a:avLst/>
          </a:prstGeom>
        </p:spPr>
        <p:txBody>
          <a:bodyPr lIns="0" tIns="0" rIns="0" bIns="0" rtlCol="0" anchor="t">
            <a:spAutoFit/>
          </a:bodyPr>
          <a:lstStyle/>
          <a:p>
            <a:pPr algn="ctr">
              <a:lnSpc>
                <a:spcPts val="5224"/>
              </a:lnSpc>
            </a:pPr>
            <a:r>
              <a:rPr lang="en-US" sz="5804">
                <a:solidFill>
                  <a:srgbClr val="423734"/>
                </a:solidFill>
                <a:latin typeface="DM Serif Display"/>
                <a:ea typeface="DM Serif Display"/>
                <a:cs typeface="DM Serif Display"/>
                <a:sym typeface="DM Serif Display"/>
              </a:rPr>
              <a:t>DATA FLOW DIAGRAM</a:t>
            </a:r>
          </a:p>
        </p:txBody>
      </p:sp>
      <p:sp>
        <p:nvSpPr>
          <p:cNvPr id="5" name="TextBox 5"/>
          <p:cNvSpPr txBox="1"/>
          <p:nvPr/>
        </p:nvSpPr>
        <p:spPr>
          <a:xfrm>
            <a:off x="1028700" y="2145393"/>
            <a:ext cx="2157476" cy="479694"/>
          </a:xfrm>
          <a:prstGeom prst="rect">
            <a:avLst/>
          </a:prstGeom>
        </p:spPr>
        <p:txBody>
          <a:bodyPr lIns="0" tIns="0" rIns="0" bIns="0" rtlCol="0" anchor="t">
            <a:spAutoFit/>
          </a:bodyPr>
          <a:lstStyle/>
          <a:p>
            <a:pPr algn="ctr">
              <a:lnSpc>
                <a:spcPts val="3456"/>
              </a:lnSpc>
            </a:pPr>
            <a:r>
              <a:rPr lang="en-US" sz="3840">
                <a:solidFill>
                  <a:srgbClr val="423734"/>
                </a:solidFill>
                <a:latin typeface="DM Serif Display"/>
                <a:ea typeface="DM Serif Display"/>
                <a:cs typeface="DM Serif Display"/>
                <a:sym typeface="DM Serif Display"/>
              </a:rPr>
              <a:t>LEVEL 0:</a:t>
            </a:r>
          </a:p>
        </p:txBody>
      </p:sp>
      <p:sp>
        <p:nvSpPr>
          <p:cNvPr id="6" name="TextBox 6"/>
          <p:cNvSpPr txBox="1"/>
          <p:nvPr/>
        </p:nvSpPr>
        <p:spPr>
          <a:xfrm>
            <a:off x="1028700" y="5981700"/>
            <a:ext cx="2157476" cy="479694"/>
          </a:xfrm>
          <a:prstGeom prst="rect">
            <a:avLst/>
          </a:prstGeom>
        </p:spPr>
        <p:txBody>
          <a:bodyPr lIns="0" tIns="0" rIns="0" bIns="0" rtlCol="0" anchor="t">
            <a:spAutoFit/>
          </a:bodyPr>
          <a:lstStyle/>
          <a:p>
            <a:pPr algn="ctr">
              <a:lnSpc>
                <a:spcPts val="3456"/>
              </a:lnSpc>
            </a:pPr>
            <a:r>
              <a:rPr lang="en-US" sz="3840">
                <a:solidFill>
                  <a:srgbClr val="423734"/>
                </a:solidFill>
                <a:latin typeface="DM Serif Display"/>
                <a:ea typeface="DM Serif Display"/>
                <a:cs typeface="DM Serif Display"/>
                <a:sym typeface="DM Serif Display"/>
              </a:rPr>
              <a:t>LEVEL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4415809" y="504251"/>
            <a:ext cx="9456382" cy="4397974"/>
          </a:xfrm>
          <a:custGeom>
            <a:avLst/>
            <a:gdLst/>
            <a:ahLst/>
            <a:cxnLst/>
            <a:rect l="l" t="t" r="r" b="b"/>
            <a:pathLst>
              <a:path w="9456382" h="4397974">
                <a:moveTo>
                  <a:pt x="0" y="0"/>
                </a:moveTo>
                <a:lnTo>
                  <a:pt x="9456382" y="0"/>
                </a:lnTo>
                <a:lnTo>
                  <a:pt x="9456382" y="4397975"/>
                </a:lnTo>
                <a:lnTo>
                  <a:pt x="0" y="4397975"/>
                </a:lnTo>
                <a:lnTo>
                  <a:pt x="0" y="0"/>
                </a:lnTo>
                <a:close/>
              </a:path>
            </a:pathLst>
          </a:custGeom>
          <a:blipFill>
            <a:blip r:embed="rId2"/>
            <a:stretch>
              <a:fillRect t="-365" b="-1396"/>
            </a:stretch>
          </a:blipFill>
        </p:spPr>
      </p:sp>
      <p:sp>
        <p:nvSpPr>
          <p:cNvPr id="3" name="Freeform 3"/>
          <p:cNvSpPr/>
          <p:nvPr/>
        </p:nvSpPr>
        <p:spPr>
          <a:xfrm>
            <a:off x="3997452" y="6547742"/>
            <a:ext cx="10293096" cy="3294260"/>
          </a:xfrm>
          <a:custGeom>
            <a:avLst/>
            <a:gdLst/>
            <a:ahLst/>
            <a:cxnLst/>
            <a:rect l="l" t="t" r="r" b="b"/>
            <a:pathLst>
              <a:path w="10293096" h="3294260">
                <a:moveTo>
                  <a:pt x="0" y="0"/>
                </a:moveTo>
                <a:lnTo>
                  <a:pt x="10293096" y="0"/>
                </a:lnTo>
                <a:lnTo>
                  <a:pt x="10293096" y="3294260"/>
                </a:lnTo>
                <a:lnTo>
                  <a:pt x="0" y="3294260"/>
                </a:lnTo>
                <a:lnTo>
                  <a:pt x="0" y="0"/>
                </a:lnTo>
                <a:close/>
              </a:path>
            </a:pathLst>
          </a:custGeom>
          <a:blipFill>
            <a:blip r:embed="rId3"/>
            <a:stretch>
              <a:fillRect/>
            </a:stretch>
          </a:blipFill>
        </p:spPr>
      </p:sp>
      <p:sp>
        <p:nvSpPr>
          <p:cNvPr id="4" name="TextBox 4"/>
          <p:cNvSpPr txBox="1"/>
          <p:nvPr/>
        </p:nvSpPr>
        <p:spPr>
          <a:xfrm>
            <a:off x="1028700" y="609026"/>
            <a:ext cx="2157476" cy="479694"/>
          </a:xfrm>
          <a:prstGeom prst="rect">
            <a:avLst/>
          </a:prstGeom>
        </p:spPr>
        <p:txBody>
          <a:bodyPr lIns="0" tIns="0" rIns="0" bIns="0" rtlCol="0" anchor="t">
            <a:spAutoFit/>
          </a:bodyPr>
          <a:lstStyle/>
          <a:p>
            <a:pPr algn="ctr">
              <a:lnSpc>
                <a:spcPts val="3456"/>
              </a:lnSpc>
            </a:pPr>
            <a:r>
              <a:rPr lang="en-US" sz="3840">
                <a:solidFill>
                  <a:srgbClr val="423734"/>
                </a:solidFill>
                <a:latin typeface="DM Serif Display"/>
                <a:ea typeface="DM Serif Display"/>
                <a:cs typeface="DM Serif Display"/>
                <a:sym typeface="DM Serif Display"/>
              </a:rPr>
              <a:t>LEVEL 2:</a:t>
            </a:r>
          </a:p>
        </p:txBody>
      </p:sp>
      <p:sp>
        <p:nvSpPr>
          <p:cNvPr id="5" name="TextBox 5"/>
          <p:cNvSpPr txBox="1"/>
          <p:nvPr/>
        </p:nvSpPr>
        <p:spPr>
          <a:xfrm>
            <a:off x="1028700" y="5637917"/>
            <a:ext cx="2157476" cy="479694"/>
          </a:xfrm>
          <a:prstGeom prst="rect">
            <a:avLst/>
          </a:prstGeom>
        </p:spPr>
        <p:txBody>
          <a:bodyPr lIns="0" tIns="0" rIns="0" bIns="0" rtlCol="0" anchor="t">
            <a:spAutoFit/>
          </a:bodyPr>
          <a:lstStyle/>
          <a:p>
            <a:pPr algn="ctr">
              <a:lnSpc>
                <a:spcPts val="3456"/>
              </a:lnSpc>
            </a:pPr>
            <a:r>
              <a:rPr lang="en-US" sz="3840">
                <a:solidFill>
                  <a:srgbClr val="423734"/>
                </a:solidFill>
                <a:latin typeface="DM Serif Display"/>
                <a:ea typeface="DM Serif Display"/>
                <a:cs typeface="DM Serif Display"/>
                <a:sym typeface="DM Serif Display"/>
              </a:rPr>
              <a:t>LEVEL 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2790558" y="3128818"/>
            <a:ext cx="12706885" cy="4029363"/>
          </a:xfrm>
          <a:custGeom>
            <a:avLst/>
            <a:gdLst/>
            <a:ahLst/>
            <a:cxnLst/>
            <a:rect l="l" t="t" r="r" b="b"/>
            <a:pathLst>
              <a:path w="12706885" h="4029363">
                <a:moveTo>
                  <a:pt x="0" y="0"/>
                </a:moveTo>
                <a:lnTo>
                  <a:pt x="12706884" y="0"/>
                </a:lnTo>
                <a:lnTo>
                  <a:pt x="12706884" y="4029364"/>
                </a:lnTo>
                <a:lnTo>
                  <a:pt x="0" y="4029364"/>
                </a:lnTo>
                <a:lnTo>
                  <a:pt x="0" y="0"/>
                </a:lnTo>
                <a:close/>
              </a:path>
            </a:pathLst>
          </a:custGeom>
          <a:blipFill>
            <a:blip r:embed="rId2"/>
            <a:stretch>
              <a:fillRect/>
            </a:stretch>
          </a:blipFill>
        </p:spPr>
      </p:sp>
      <p:sp>
        <p:nvSpPr>
          <p:cNvPr id="3" name="TextBox 3"/>
          <p:cNvSpPr txBox="1"/>
          <p:nvPr/>
        </p:nvSpPr>
        <p:spPr>
          <a:xfrm>
            <a:off x="1260914" y="1388404"/>
            <a:ext cx="2157476" cy="479694"/>
          </a:xfrm>
          <a:prstGeom prst="rect">
            <a:avLst/>
          </a:prstGeom>
        </p:spPr>
        <p:txBody>
          <a:bodyPr lIns="0" tIns="0" rIns="0" bIns="0" rtlCol="0" anchor="t">
            <a:spAutoFit/>
          </a:bodyPr>
          <a:lstStyle/>
          <a:p>
            <a:pPr algn="ctr">
              <a:lnSpc>
                <a:spcPts val="3456"/>
              </a:lnSpc>
            </a:pPr>
            <a:r>
              <a:rPr lang="en-US" sz="3840">
                <a:solidFill>
                  <a:srgbClr val="423734"/>
                </a:solidFill>
                <a:latin typeface="DM Serif Display"/>
                <a:ea typeface="DM Serif Display"/>
                <a:cs typeface="DM Serif Display"/>
                <a:sym typeface="DM Serif Display"/>
              </a:rPr>
              <a:t>LEVEL 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339653" y="329569"/>
            <a:ext cx="3685825" cy="2742806"/>
          </a:xfrm>
          <a:custGeom>
            <a:avLst/>
            <a:gdLst/>
            <a:ahLst/>
            <a:cxnLst/>
            <a:rect l="l" t="t" r="r" b="b"/>
            <a:pathLst>
              <a:path w="3685825" h="2742806">
                <a:moveTo>
                  <a:pt x="0" y="0"/>
                </a:moveTo>
                <a:lnTo>
                  <a:pt x="3685825" y="0"/>
                </a:lnTo>
                <a:lnTo>
                  <a:pt x="3685825" y="2742806"/>
                </a:lnTo>
                <a:lnTo>
                  <a:pt x="0" y="2742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79909" y="6360315"/>
            <a:ext cx="4681740" cy="3677294"/>
          </a:xfrm>
          <a:custGeom>
            <a:avLst/>
            <a:gdLst/>
            <a:ahLst/>
            <a:cxnLst/>
            <a:rect l="l" t="t" r="r" b="b"/>
            <a:pathLst>
              <a:path w="4681740" h="3677294">
                <a:moveTo>
                  <a:pt x="0" y="0"/>
                </a:moveTo>
                <a:lnTo>
                  <a:pt x="4681739" y="0"/>
                </a:lnTo>
                <a:lnTo>
                  <a:pt x="4681739" y="3677294"/>
                </a:lnTo>
                <a:lnTo>
                  <a:pt x="0" y="3677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8528085" y="6420978"/>
            <a:ext cx="4551824" cy="3616631"/>
          </a:xfrm>
          <a:custGeom>
            <a:avLst/>
            <a:gdLst/>
            <a:ahLst/>
            <a:cxnLst/>
            <a:rect l="l" t="t" r="r" b="b"/>
            <a:pathLst>
              <a:path w="4551824" h="3616631">
                <a:moveTo>
                  <a:pt x="4551824" y="0"/>
                </a:moveTo>
                <a:lnTo>
                  <a:pt x="0" y="0"/>
                </a:lnTo>
                <a:lnTo>
                  <a:pt x="0" y="3616631"/>
                </a:lnTo>
                <a:lnTo>
                  <a:pt x="4551824" y="3616631"/>
                </a:lnTo>
                <a:lnTo>
                  <a:pt x="455182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921151" y="714933"/>
            <a:ext cx="8445698" cy="997261"/>
          </a:xfrm>
          <a:prstGeom prst="rect">
            <a:avLst/>
          </a:prstGeom>
        </p:spPr>
        <p:txBody>
          <a:bodyPr lIns="0" tIns="0" rIns="0" bIns="0" rtlCol="0" anchor="t">
            <a:spAutoFit/>
          </a:bodyPr>
          <a:lstStyle/>
          <a:p>
            <a:pPr algn="ctr">
              <a:lnSpc>
                <a:spcPts val="8126"/>
              </a:lnSpc>
              <a:spcBef>
                <a:spcPct val="0"/>
              </a:spcBef>
            </a:pPr>
            <a:r>
              <a:rPr lang="en-US" sz="5804">
                <a:solidFill>
                  <a:srgbClr val="000000"/>
                </a:solidFill>
                <a:latin typeface="DM Serif Display"/>
                <a:ea typeface="DM Serif Display"/>
                <a:cs typeface="DM Serif Display"/>
                <a:sym typeface="DM Serif Display"/>
              </a:rPr>
              <a:t>CONSULTANCY PROJECT</a:t>
            </a:r>
          </a:p>
        </p:txBody>
      </p:sp>
      <p:sp>
        <p:nvSpPr>
          <p:cNvPr id="6" name="TextBox 6"/>
          <p:cNvSpPr txBox="1"/>
          <p:nvPr/>
        </p:nvSpPr>
        <p:spPr>
          <a:xfrm>
            <a:off x="2368931" y="3576352"/>
            <a:ext cx="6775069" cy="7064201"/>
          </a:xfrm>
          <a:prstGeom prst="rect">
            <a:avLst/>
          </a:prstGeom>
        </p:spPr>
        <p:txBody>
          <a:bodyPr lIns="0" tIns="0" rIns="0" bIns="0" rtlCol="0" anchor="t">
            <a:spAutoFit/>
          </a:bodyPr>
          <a:lstStyle/>
          <a:p>
            <a:pPr algn="just">
              <a:lnSpc>
                <a:spcPts val="7009"/>
              </a:lnSpc>
            </a:pPr>
            <a:r>
              <a:rPr lang="en-US" sz="5006">
                <a:solidFill>
                  <a:srgbClr val="000000"/>
                </a:solidFill>
                <a:latin typeface="DM Serif Display"/>
                <a:ea typeface="DM Serif Display"/>
                <a:cs typeface="DM Serif Display"/>
                <a:sym typeface="DM Serif Display"/>
              </a:rPr>
              <a:t>ADDRESS:</a:t>
            </a:r>
          </a:p>
          <a:p>
            <a:pPr algn="just">
              <a:lnSpc>
                <a:spcPts val="7009"/>
              </a:lnSpc>
            </a:pPr>
            <a:r>
              <a:rPr lang="en-US" sz="5006">
                <a:solidFill>
                  <a:srgbClr val="000000"/>
                </a:solidFill>
                <a:latin typeface="DM Serif Display"/>
                <a:ea typeface="DM Serif Display"/>
                <a:cs typeface="DM Serif Display"/>
                <a:sym typeface="DM Serif Display"/>
              </a:rPr>
              <a:t>No.7, </a:t>
            </a:r>
          </a:p>
          <a:p>
            <a:pPr algn="just">
              <a:lnSpc>
                <a:spcPts val="7009"/>
              </a:lnSpc>
            </a:pPr>
            <a:r>
              <a:rPr lang="en-US" sz="5006">
                <a:solidFill>
                  <a:srgbClr val="000000"/>
                </a:solidFill>
                <a:latin typeface="DM Serif Display"/>
                <a:ea typeface="DM Serif Display"/>
                <a:cs typeface="DM Serif Display"/>
                <a:sym typeface="DM Serif Display"/>
              </a:rPr>
              <a:t>S S Hopital street,</a:t>
            </a:r>
          </a:p>
          <a:p>
            <a:pPr algn="just">
              <a:lnSpc>
                <a:spcPts val="7009"/>
              </a:lnSpc>
            </a:pPr>
            <a:r>
              <a:rPr lang="en-US" sz="5006">
                <a:solidFill>
                  <a:srgbClr val="000000"/>
                </a:solidFill>
                <a:latin typeface="DM Serif Display"/>
                <a:ea typeface="DM Serif Display"/>
                <a:cs typeface="DM Serif Display"/>
                <a:sym typeface="DM Serif Display"/>
              </a:rPr>
              <a:t>Balaji Avenue,</a:t>
            </a:r>
          </a:p>
          <a:p>
            <a:pPr algn="just">
              <a:lnSpc>
                <a:spcPts val="7009"/>
              </a:lnSpc>
            </a:pPr>
            <a:r>
              <a:rPr lang="en-US" sz="5006">
                <a:solidFill>
                  <a:srgbClr val="000000"/>
                </a:solidFill>
                <a:latin typeface="DM Serif Display"/>
                <a:ea typeface="DM Serif Display"/>
                <a:cs typeface="DM Serif Display"/>
                <a:sym typeface="DM Serif Display"/>
              </a:rPr>
              <a:t>Seneerkuppam,</a:t>
            </a:r>
          </a:p>
          <a:p>
            <a:pPr algn="just">
              <a:lnSpc>
                <a:spcPts val="7009"/>
              </a:lnSpc>
            </a:pPr>
            <a:r>
              <a:rPr lang="en-US" sz="5006">
                <a:solidFill>
                  <a:srgbClr val="000000"/>
                </a:solidFill>
                <a:latin typeface="DM Serif Display"/>
                <a:ea typeface="DM Serif Display"/>
                <a:cs typeface="DM Serif Display"/>
                <a:sym typeface="DM Serif Display"/>
              </a:rPr>
              <a:t>Chennai-600056.</a:t>
            </a:r>
          </a:p>
          <a:p>
            <a:pPr algn="just">
              <a:lnSpc>
                <a:spcPts val="7009"/>
              </a:lnSpc>
            </a:pPr>
            <a:endParaRPr lang="en-US" sz="5006">
              <a:solidFill>
                <a:srgbClr val="000000"/>
              </a:solidFill>
              <a:latin typeface="DM Serif Display"/>
              <a:ea typeface="DM Serif Display"/>
              <a:cs typeface="DM Serif Display"/>
              <a:sym typeface="DM Serif Display"/>
            </a:endParaRPr>
          </a:p>
          <a:p>
            <a:pPr algn="ctr">
              <a:lnSpc>
                <a:spcPts val="7009"/>
              </a:lnSpc>
              <a:spcBef>
                <a:spcPct val="0"/>
              </a:spcBef>
            </a:pPr>
            <a:r>
              <a:rPr lang="en-US" sz="5006">
                <a:solidFill>
                  <a:srgbClr val="000000"/>
                </a:solidFill>
                <a:latin typeface="DM Serif Display"/>
                <a:ea typeface="DM Serif Display"/>
                <a:cs typeface="DM Serif Display"/>
                <a:sym typeface="DM Serif Display"/>
              </a:rPr>
              <a:t> </a:t>
            </a:r>
          </a:p>
        </p:txBody>
      </p:sp>
      <p:sp>
        <p:nvSpPr>
          <p:cNvPr id="7" name="TextBox 7"/>
          <p:cNvSpPr txBox="1"/>
          <p:nvPr/>
        </p:nvSpPr>
        <p:spPr>
          <a:xfrm>
            <a:off x="5208091" y="1774594"/>
            <a:ext cx="7871817" cy="1193627"/>
          </a:xfrm>
          <a:prstGeom prst="rect">
            <a:avLst/>
          </a:prstGeom>
        </p:spPr>
        <p:txBody>
          <a:bodyPr lIns="0" tIns="0" rIns="0" bIns="0" rtlCol="0" anchor="t">
            <a:spAutoFit/>
          </a:bodyPr>
          <a:lstStyle/>
          <a:p>
            <a:pPr algn="ctr">
              <a:lnSpc>
                <a:spcPts val="9809"/>
              </a:lnSpc>
              <a:spcBef>
                <a:spcPct val="0"/>
              </a:spcBef>
            </a:pPr>
            <a:r>
              <a:rPr lang="en-US" sz="7006">
                <a:solidFill>
                  <a:srgbClr val="000000"/>
                </a:solidFill>
                <a:latin typeface="DM Serif Display"/>
                <a:ea typeface="DM Serif Display"/>
                <a:cs typeface="DM Serif Display"/>
                <a:sym typeface="DM Serif Display"/>
              </a:rPr>
              <a:t>S.S. NURSING HOME</a:t>
            </a:r>
          </a:p>
        </p:txBody>
      </p:sp>
      <p:sp>
        <p:nvSpPr>
          <p:cNvPr id="8" name="TextBox 8"/>
          <p:cNvSpPr txBox="1"/>
          <p:nvPr/>
        </p:nvSpPr>
        <p:spPr>
          <a:xfrm>
            <a:off x="11071509" y="3576352"/>
            <a:ext cx="4783336" cy="2635076"/>
          </a:xfrm>
          <a:prstGeom prst="rect">
            <a:avLst/>
          </a:prstGeom>
        </p:spPr>
        <p:txBody>
          <a:bodyPr lIns="0" tIns="0" rIns="0" bIns="0" rtlCol="0" anchor="t">
            <a:spAutoFit/>
          </a:bodyPr>
          <a:lstStyle/>
          <a:p>
            <a:pPr algn="l">
              <a:lnSpc>
                <a:spcPts val="7009"/>
              </a:lnSpc>
            </a:pPr>
            <a:r>
              <a:rPr lang="en-US" sz="5006">
                <a:solidFill>
                  <a:srgbClr val="000000"/>
                </a:solidFill>
                <a:latin typeface="DM Serif Display"/>
                <a:ea typeface="DM Serif Display"/>
                <a:cs typeface="DM Serif Display"/>
                <a:sym typeface="DM Serif Display"/>
              </a:rPr>
              <a:t>Contact number:</a:t>
            </a:r>
          </a:p>
          <a:p>
            <a:pPr algn="l">
              <a:lnSpc>
                <a:spcPts val="7009"/>
              </a:lnSpc>
            </a:pPr>
            <a:r>
              <a:rPr lang="en-US" sz="5006">
                <a:solidFill>
                  <a:srgbClr val="000000"/>
                </a:solidFill>
                <a:latin typeface="DM Serif Display"/>
                <a:ea typeface="DM Serif Display"/>
                <a:cs typeface="DM Serif Display"/>
                <a:sym typeface="DM Serif Display"/>
              </a:rPr>
              <a:t>8939651516</a:t>
            </a:r>
          </a:p>
          <a:p>
            <a:pPr algn="l">
              <a:lnSpc>
                <a:spcPts val="7009"/>
              </a:lnSpc>
              <a:spcBef>
                <a:spcPct val="0"/>
              </a:spcBef>
            </a:pPr>
            <a:endParaRPr lang="en-US" sz="5006">
              <a:solidFill>
                <a:srgbClr val="000000"/>
              </a:solidFill>
              <a:latin typeface="DM Serif Display"/>
              <a:ea typeface="DM Serif Display"/>
              <a:cs typeface="DM Serif Display"/>
              <a:sym typeface="DM Serif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1524000" y="1388728"/>
            <a:ext cx="15240000" cy="8529470"/>
          </a:xfrm>
          <a:custGeom>
            <a:avLst/>
            <a:gdLst/>
            <a:ahLst/>
            <a:cxnLst/>
            <a:rect l="l" t="t" r="r" b="b"/>
            <a:pathLst>
              <a:path w="14991947" h="8418443">
                <a:moveTo>
                  <a:pt x="0" y="0"/>
                </a:moveTo>
                <a:lnTo>
                  <a:pt x="14991946" y="0"/>
                </a:lnTo>
                <a:lnTo>
                  <a:pt x="14991946" y="8418443"/>
                </a:lnTo>
                <a:lnTo>
                  <a:pt x="0" y="8418443"/>
                </a:lnTo>
                <a:lnTo>
                  <a:pt x="0" y="0"/>
                </a:lnTo>
                <a:close/>
              </a:path>
            </a:pathLst>
          </a:custGeom>
          <a:blipFill>
            <a:blip r:embed="rId2"/>
            <a:stretch>
              <a:fillRect t="-86" b="-86"/>
            </a:stretch>
          </a:blipFill>
        </p:spPr>
      </p:sp>
      <p:sp>
        <p:nvSpPr>
          <p:cNvPr id="3" name="TextBox 3"/>
          <p:cNvSpPr txBox="1"/>
          <p:nvPr/>
        </p:nvSpPr>
        <p:spPr>
          <a:xfrm>
            <a:off x="5029200" y="372266"/>
            <a:ext cx="9020868" cy="997324"/>
          </a:xfrm>
          <a:prstGeom prst="rect">
            <a:avLst/>
          </a:prstGeom>
        </p:spPr>
        <p:txBody>
          <a:bodyPr wrap="square" lIns="0" tIns="0" rIns="0" bIns="0" rtlCol="0" anchor="t">
            <a:spAutoFit/>
          </a:bodyPr>
          <a:lstStyle/>
          <a:p>
            <a:pPr algn="ctr">
              <a:lnSpc>
                <a:spcPts val="8126"/>
              </a:lnSpc>
              <a:spcBef>
                <a:spcPct val="0"/>
              </a:spcBef>
            </a:pPr>
            <a:r>
              <a:rPr lang="en-US" sz="5804" dirty="0">
                <a:solidFill>
                  <a:srgbClr val="000000"/>
                </a:solidFill>
                <a:latin typeface="DM Serif Display"/>
                <a:ea typeface="DM Serif Display"/>
                <a:cs typeface="DM Serif Display"/>
                <a:sym typeface="DM Serif Display"/>
              </a:rPr>
              <a:t>WEBSITE FRONT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1800240" y="2715385"/>
            <a:ext cx="14687520" cy="6542915"/>
          </a:xfrm>
          <a:prstGeom prst="rect">
            <a:avLst/>
          </a:prstGeom>
        </p:spPr>
        <p:txBody>
          <a:bodyPr lIns="0" tIns="0" rIns="0" bIns="0" rtlCol="0" anchor="t">
            <a:spAutoFit/>
          </a:bodyPr>
          <a:lstStyle/>
          <a:p>
            <a:pPr algn="just">
              <a:lnSpc>
                <a:spcPts val="5025"/>
              </a:lnSpc>
            </a:pPr>
            <a:r>
              <a:rPr lang="en-US" sz="3589" dirty="0">
                <a:solidFill>
                  <a:srgbClr val="423734"/>
                </a:solidFill>
                <a:latin typeface="Inria Serif"/>
                <a:ea typeface="Inria Serif"/>
                <a:cs typeface="Inria Serif"/>
                <a:sym typeface="Inria Serif"/>
              </a:rPr>
              <a:t>Step into a new era of healthcare accessibility with the launch of an advanced hospital website. This digital platform is crafted to simplify interactions, offering effortless navigation through essential services and information. Designed to empower patients, it provides quick access to medical resources, streamlined appointment scheduling, and personalized support. This evolution in digital presence marks a significant leap forward in enhancing the overall patient experience and ensuring that exceptional healthcare is readily available at your fingertips.</a:t>
            </a:r>
          </a:p>
          <a:p>
            <a:pPr algn="l">
              <a:lnSpc>
                <a:spcPts val="6607"/>
              </a:lnSpc>
            </a:pPr>
            <a:endParaRPr lang="en-US" sz="3589" dirty="0">
              <a:solidFill>
                <a:srgbClr val="423734"/>
              </a:solidFill>
              <a:latin typeface="Inria Serif"/>
              <a:ea typeface="Inria Serif"/>
              <a:cs typeface="Inria Serif"/>
              <a:sym typeface="Inria Serif"/>
            </a:endParaRPr>
          </a:p>
        </p:txBody>
      </p:sp>
      <p:sp>
        <p:nvSpPr>
          <p:cNvPr id="3" name="Freeform 3"/>
          <p:cNvSpPr/>
          <p:nvPr/>
        </p:nvSpPr>
        <p:spPr>
          <a:xfrm>
            <a:off x="222850" y="371542"/>
            <a:ext cx="2155951" cy="3056115"/>
          </a:xfrm>
          <a:custGeom>
            <a:avLst/>
            <a:gdLst/>
            <a:ahLst/>
            <a:cxnLst/>
            <a:rect l="l" t="t" r="r" b="b"/>
            <a:pathLst>
              <a:path w="2155951" h="3056115">
                <a:moveTo>
                  <a:pt x="0" y="0"/>
                </a:moveTo>
                <a:lnTo>
                  <a:pt x="2155950" y="0"/>
                </a:lnTo>
                <a:lnTo>
                  <a:pt x="2155950" y="3056116"/>
                </a:lnTo>
                <a:lnTo>
                  <a:pt x="0" y="3056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328796" y="7637451"/>
            <a:ext cx="1861007" cy="2578222"/>
          </a:xfrm>
          <a:custGeom>
            <a:avLst/>
            <a:gdLst/>
            <a:ahLst/>
            <a:cxnLst/>
            <a:rect l="l" t="t" r="r" b="b"/>
            <a:pathLst>
              <a:path w="1861007" h="2578222">
                <a:moveTo>
                  <a:pt x="0" y="0"/>
                </a:moveTo>
                <a:lnTo>
                  <a:pt x="1861008" y="0"/>
                </a:lnTo>
                <a:lnTo>
                  <a:pt x="1861008" y="2578222"/>
                </a:lnTo>
                <a:lnTo>
                  <a:pt x="0" y="25782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328796" y="371542"/>
            <a:ext cx="2095257" cy="2698809"/>
          </a:xfrm>
          <a:custGeom>
            <a:avLst/>
            <a:gdLst/>
            <a:ahLst/>
            <a:cxnLst/>
            <a:rect l="l" t="t" r="r" b="b"/>
            <a:pathLst>
              <a:path w="2095257" h="2698809">
                <a:moveTo>
                  <a:pt x="0" y="0"/>
                </a:moveTo>
                <a:lnTo>
                  <a:pt x="2095258" y="0"/>
                </a:lnTo>
                <a:lnTo>
                  <a:pt x="2095258" y="2698809"/>
                </a:lnTo>
                <a:lnTo>
                  <a:pt x="0" y="2698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326436" y="725923"/>
            <a:ext cx="5337295" cy="986082"/>
          </a:xfrm>
          <a:prstGeom prst="rect">
            <a:avLst/>
          </a:prstGeom>
        </p:spPr>
        <p:txBody>
          <a:bodyPr lIns="0" tIns="0" rIns="0" bIns="0" rtlCol="0" anchor="t">
            <a:spAutoFit/>
          </a:bodyPr>
          <a:lstStyle/>
          <a:p>
            <a:pPr algn="l">
              <a:lnSpc>
                <a:spcPts val="8124"/>
              </a:lnSpc>
            </a:pPr>
            <a:r>
              <a:rPr lang="en-US" sz="5802">
                <a:solidFill>
                  <a:srgbClr val="423734"/>
                </a:solidFill>
                <a:latin typeface="DM Serif Display"/>
                <a:ea typeface="DM Serif Display"/>
                <a:cs typeface="DM Serif Display"/>
                <a:sym typeface="DM Serif Display"/>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562187" y="1679343"/>
            <a:ext cx="12284345" cy="10143674"/>
          </a:xfrm>
          <a:prstGeom prst="rect">
            <a:avLst/>
          </a:prstGeom>
        </p:spPr>
        <p:txBody>
          <a:bodyPr lIns="0" tIns="0" rIns="0" bIns="0" rtlCol="0" anchor="t">
            <a:spAutoFit/>
          </a:bodyPr>
          <a:lstStyle/>
          <a:p>
            <a:pPr algn="just">
              <a:lnSpc>
                <a:spcPts val="5320"/>
              </a:lnSpc>
            </a:pPr>
            <a:r>
              <a:rPr lang="en-US" sz="3800" dirty="0">
                <a:solidFill>
                  <a:srgbClr val="423734"/>
                </a:solidFill>
                <a:latin typeface="Inria Serif"/>
                <a:ea typeface="Inria Serif"/>
                <a:cs typeface="Inria Serif"/>
                <a:sym typeface="Inria Serif"/>
              </a:rPr>
              <a:t>In conclusion, the integration of the Doctor, Patient Sensor, and Cloud Server modules offers a robust and streamlined healthcare management solution. The Doctor Module enhances efficiency in accessing and managing patient data, the Patient Sensor Module facilitates real-time monitoring and data handling, and the Cloud Server Module ensures secure and organized data management through advanced technologies. This cohesive system improves patient care, ensures data security, and modernizes healthcare operations, leading to more effective and responsive healthcare delivery.</a:t>
            </a:r>
          </a:p>
          <a:p>
            <a:pPr algn="l">
              <a:lnSpc>
                <a:spcPts val="5320"/>
              </a:lnSpc>
            </a:pPr>
            <a:endParaRPr lang="en-US" sz="3800" dirty="0">
              <a:solidFill>
                <a:srgbClr val="423734"/>
              </a:solidFill>
              <a:latin typeface="Inria Serif"/>
              <a:ea typeface="Inria Serif"/>
              <a:cs typeface="Inria Serif"/>
              <a:sym typeface="Inria Serif"/>
            </a:endParaRPr>
          </a:p>
          <a:p>
            <a:pPr algn="l">
              <a:lnSpc>
                <a:spcPts val="5320"/>
              </a:lnSpc>
            </a:pPr>
            <a:endParaRPr lang="en-US" sz="3800" dirty="0">
              <a:solidFill>
                <a:srgbClr val="423734"/>
              </a:solidFill>
              <a:latin typeface="Inria Serif"/>
              <a:ea typeface="Inria Serif"/>
              <a:cs typeface="Inria Serif"/>
              <a:sym typeface="Inria Serif"/>
            </a:endParaRPr>
          </a:p>
          <a:p>
            <a:pPr algn="l">
              <a:lnSpc>
                <a:spcPts val="5320"/>
              </a:lnSpc>
            </a:pPr>
            <a:endParaRPr lang="en-US" sz="3800" dirty="0">
              <a:solidFill>
                <a:srgbClr val="423734"/>
              </a:solidFill>
              <a:latin typeface="Inria Serif"/>
              <a:ea typeface="Inria Serif"/>
              <a:cs typeface="Inria Serif"/>
              <a:sym typeface="Inria Serif"/>
            </a:endParaRPr>
          </a:p>
        </p:txBody>
      </p:sp>
      <p:sp>
        <p:nvSpPr>
          <p:cNvPr id="3" name="Freeform 3"/>
          <p:cNvSpPr/>
          <p:nvPr/>
        </p:nvSpPr>
        <p:spPr>
          <a:xfrm>
            <a:off x="13265626" y="5143500"/>
            <a:ext cx="4203409" cy="4114800"/>
          </a:xfrm>
          <a:custGeom>
            <a:avLst/>
            <a:gdLst/>
            <a:ahLst/>
            <a:cxnLst/>
            <a:rect l="l" t="t" r="r" b="b"/>
            <a:pathLst>
              <a:path w="4203409" h="4114800">
                <a:moveTo>
                  <a:pt x="0" y="0"/>
                </a:moveTo>
                <a:lnTo>
                  <a:pt x="4203409" y="0"/>
                </a:lnTo>
                <a:lnTo>
                  <a:pt x="42034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358640">
            <a:off x="14586951" y="1354146"/>
            <a:ext cx="2344114" cy="3263956"/>
          </a:xfrm>
          <a:custGeom>
            <a:avLst/>
            <a:gdLst/>
            <a:ahLst/>
            <a:cxnLst/>
            <a:rect l="l" t="t" r="r" b="b"/>
            <a:pathLst>
              <a:path w="2344114" h="3263956">
                <a:moveTo>
                  <a:pt x="0" y="0"/>
                </a:moveTo>
                <a:lnTo>
                  <a:pt x="2344114" y="0"/>
                </a:lnTo>
                <a:lnTo>
                  <a:pt x="2344114" y="3263955"/>
                </a:lnTo>
                <a:lnTo>
                  <a:pt x="0" y="3263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843687" y="483293"/>
            <a:ext cx="4321969" cy="986040"/>
          </a:xfrm>
          <a:prstGeom prst="rect">
            <a:avLst/>
          </a:prstGeom>
        </p:spPr>
        <p:txBody>
          <a:bodyPr lIns="0" tIns="0" rIns="0" bIns="0" rtlCol="0" anchor="t">
            <a:spAutoFit/>
          </a:bodyPr>
          <a:lstStyle/>
          <a:p>
            <a:pPr algn="ctr">
              <a:lnSpc>
                <a:spcPts val="8126"/>
              </a:lnSpc>
              <a:spcBef>
                <a:spcPct val="0"/>
              </a:spcBef>
            </a:pPr>
            <a:r>
              <a:rPr lang="en-US" sz="5804">
                <a:solidFill>
                  <a:srgbClr val="000000"/>
                </a:solidFill>
                <a:latin typeface="DM Serif Display"/>
                <a:ea typeface="DM Serif Display"/>
                <a:cs typeface="DM Serif Display"/>
                <a:sym typeface="DM Serif Display"/>
              </a:rPr>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4165416" y="3244493"/>
            <a:ext cx="9957168" cy="2806111"/>
          </a:xfrm>
          <a:custGeom>
            <a:avLst/>
            <a:gdLst/>
            <a:ahLst/>
            <a:cxnLst/>
            <a:rect l="l" t="t" r="r" b="b"/>
            <a:pathLst>
              <a:path w="9957168" h="2806111">
                <a:moveTo>
                  <a:pt x="0" y="0"/>
                </a:moveTo>
                <a:lnTo>
                  <a:pt x="9957168" y="0"/>
                </a:lnTo>
                <a:lnTo>
                  <a:pt x="9957168" y="2806111"/>
                </a:lnTo>
                <a:lnTo>
                  <a:pt x="0" y="2806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1501053" y="2373562"/>
            <a:ext cx="15662145" cy="5587620"/>
          </a:xfrm>
          <a:prstGeom prst="rect">
            <a:avLst/>
          </a:prstGeom>
        </p:spPr>
        <p:txBody>
          <a:bodyPr lIns="0" tIns="0" rIns="0" bIns="0" rtlCol="0" anchor="t">
            <a:spAutoFit/>
          </a:bodyPr>
          <a:lstStyle/>
          <a:p>
            <a:pPr algn="just">
              <a:lnSpc>
                <a:spcPts val="5452"/>
              </a:lnSpc>
            </a:pPr>
            <a:r>
              <a:rPr lang="en-US" sz="3894" dirty="0">
                <a:solidFill>
                  <a:srgbClr val="423734"/>
                </a:solidFill>
                <a:latin typeface="Inria Serif"/>
                <a:ea typeface="Inria Serif"/>
                <a:cs typeface="Inria Serif"/>
                <a:sym typeface="Inria Serif"/>
              </a:rPr>
              <a:t>The new hospital website enhances digital healthcare by providing an intuitive interface for easy access to appointments, medical information, and patient resources. Designed to streamline interactions and improve user experience, this platform ensures seamless access to essential services. The initiative marks a significant step in modernizing the hospital’s digital presence and improving patient engagement and satisfaction.</a:t>
            </a:r>
          </a:p>
          <a:p>
            <a:pPr algn="l">
              <a:lnSpc>
                <a:spcPts val="5452"/>
              </a:lnSpc>
            </a:pPr>
            <a:endParaRPr lang="en-US" sz="3894" dirty="0">
              <a:solidFill>
                <a:srgbClr val="423734"/>
              </a:solidFill>
              <a:latin typeface="Inria Serif"/>
              <a:ea typeface="Inria Serif"/>
              <a:cs typeface="Inria Serif"/>
              <a:sym typeface="Inria Serif"/>
            </a:endParaRPr>
          </a:p>
        </p:txBody>
      </p:sp>
      <p:sp>
        <p:nvSpPr>
          <p:cNvPr id="3" name="Freeform 3"/>
          <p:cNvSpPr/>
          <p:nvPr/>
        </p:nvSpPr>
        <p:spPr>
          <a:xfrm>
            <a:off x="14863462" y="6569307"/>
            <a:ext cx="3039908" cy="3519893"/>
          </a:xfrm>
          <a:custGeom>
            <a:avLst/>
            <a:gdLst/>
            <a:ahLst/>
            <a:cxnLst/>
            <a:rect l="l" t="t" r="r" b="b"/>
            <a:pathLst>
              <a:path w="3039908" h="3519893">
                <a:moveTo>
                  <a:pt x="0" y="0"/>
                </a:moveTo>
                <a:lnTo>
                  <a:pt x="3039907" y="0"/>
                </a:lnTo>
                <a:lnTo>
                  <a:pt x="3039907" y="3519893"/>
                </a:lnTo>
                <a:lnTo>
                  <a:pt x="0" y="35198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3352" y="7639439"/>
            <a:ext cx="2895403" cy="2449762"/>
          </a:xfrm>
          <a:custGeom>
            <a:avLst/>
            <a:gdLst/>
            <a:ahLst/>
            <a:cxnLst/>
            <a:rect l="l" t="t" r="r" b="b"/>
            <a:pathLst>
              <a:path w="2895403" h="2449762">
                <a:moveTo>
                  <a:pt x="0" y="0"/>
                </a:moveTo>
                <a:lnTo>
                  <a:pt x="2895402" y="0"/>
                </a:lnTo>
                <a:lnTo>
                  <a:pt x="2895402" y="2449761"/>
                </a:lnTo>
                <a:lnTo>
                  <a:pt x="0" y="2449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7324955" y="712138"/>
            <a:ext cx="4014341" cy="986082"/>
          </a:xfrm>
          <a:prstGeom prst="rect">
            <a:avLst/>
          </a:prstGeom>
        </p:spPr>
        <p:txBody>
          <a:bodyPr lIns="0" tIns="0" rIns="0" bIns="0" rtlCol="0" anchor="t">
            <a:spAutoFit/>
          </a:bodyPr>
          <a:lstStyle/>
          <a:p>
            <a:pPr algn="l">
              <a:lnSpc>
                <a:spcPts val="8124"/>
              </a:lnSpc>
            </a:pPr>
            <a:r>
              <a:rPr lang="en-US" sz="5802">
                <a:solidFill>
                  <a:srgbClr val="423734"/>
                </a:solidFill>
                <a:latin typeface="DM Serif Display"/>
                <a:ea typeface="DM Serif Display"/>
                <a:cs typeface="DM Serif Display"/>
                <a:sym typeface="DM Serif Display"/>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5319971" y="1950667"/>
            <a:ext cx="11939329" cy="8260606"/>
          </a:xfrm>
          <a:prstGeom prst="rect">
            <a:avLst/>
          </a:prstGeom>
        </p:spPr>
        <p:txBody>
          <a:bodyPr lIns="0" tIns="0" rIns="0" bIns="0" rtlCol="0" anchor="t">
            <a:spAutoFit/>
          </a:bodyPr>
          <a:lstStyle/>
          <a:p>
            <a:pPr algn="just">
              <a:lnSpc>
                <a:spcPts val="5016"/>
              </a:lnSpc>
            </a:pPr>
            <a:r>
              <a:rPr lang="en-US" sz="3583" dirty="0">
                <a:solidFill>
                  <a:srgbClr val="423734"/>
                </a:solidFill>
                <a:latin typeface="Inria Serif"/>
                <a:ea typeface="Inria Serif"/>
                <a:cs typeface="Inria Serif"/>
                <a:sym typeface="Inria Serif"/>
              </a:rPr>
              <a:t>The existing hospital website system offers basic functionality, providing essential information about hospital services, departments, and physician profiles. It includes a simple appointment request form and basic contact details for patient inquiries. However, the system is limited in its interactivity and efficiency. Appointment scheduling is managed manually by staff, and access to medical records is restricted, often requiring in-person visits or phone calls. The website's outdated design and lack of integration with modern digital tools hinder its effectiveness in meeting the needs of patients and improving overall user experience.</a:t>
            </a:r>
          </a:p>
          <a:p>
            <a:pPr algn="l">
              <a:lnSpc>
                <a:spcPts val="5016"/>
              </a:lnSpc>
            </a:pPr>
            <a:endParaRPr lang="en-US" sz="3583" dirty="0">
              <a:solidFill>
                <a:srgbClr val="423734"/>
              </a:solidFill>
              <a:latin typeface="Inria Serif"/>
              <a:ea typeface="Inria Serif"/>
              <a:cs typeface="Inria Serif"/>
              <a:sym typeface="Inria Serif"/>
            </a:endParaRPr>
          </a:p>
        </p:txBody>
      </p:sp>
      <p:sp>
        <p:nvSpPr>
          <p:cNvPr id="3" name="Freeform 3"/>
          <p:cNvSpPr/>
          <p:nvPr/>
        </p:nvSpPr>
        <p:spPr>
          <a:xfrm flipH="1">
            <a:off x="674574" y="2036392"/>
            <a:ext cx="4128181" cy="7518211"/>
          </a:xfrm>
          <a:custGeom>
            <a:avLst/>
            <a:gdLst/>
            <a:ahLst/>
            <a:cxnLst/>
            <a:rect l="l" t="t" r="r" b="b"/>
            <a:pathLst>
              <a:path w="4128181" h="7518211">
                <a:moveTo>
                  <a:pt x="4128182" y="0"/>
                </a:moveTo>
                <a:lnTo>
                  <a:pt x="0" y="0"/>
                </a:lnTo>
                <a:lnTo>
                  <a:pt x="0" y="7518211"/>
                </a:lnTo>
                <a:lnTo>
                  <a:pt x="4128182" y="7518211"/>
                </a:lnTo>
                <a:lnTo>
                  <a:pt x="412818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181559" y="483272"/>
            <a:ext cx="6502149" cy="986082"/>
          </a:xfrm>
          <a:prstGeom prst="rect">
            <a:avLst/>
          </a:prstGeom>
        </p:spPr>
        <p:txBody>
          <a:bodyPr lIns="0" tIns="0" rIns="0" bIns="0" rtlCol="0" anchor="t">
            <a:spAutoFit/>
          </a:bodyPr>
          <a:lstStyle/>
          <a:p>
            <a:pPr algn="l">
              <a:lnSpc>
                <a:spcPts val="8124"/>
              </a:lnSpc>
            </a:pPr>
            <a:r>
              <a:rPr lang="en-US" sz="5802">
                <a:solidFill>
                  <a:srgbClr val="423734"/>
                </a:solidFill>
                <a:latin typeface="DM Serif Display"/>
                <a:ea typeface="DM Serif Display"/>
                <a:cs typeface="DM Serif Display"/>
                <a:sym typeface="DM Serif Display"/>
              </a:rPr>
              <a:t>EXISTING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913196" y="1849179"/>
            <a:ext cx="11487443" cy="7627417"/>
          </a:xfrm>
          <a:prstGeom prst="rect">
            <a:avLst/>
          </a:prstGeom>
        </p:spPr>
        <p:txBody>
          <a:bodyPr lIns="0" tIns="0" rIns="0" bIns="0" rtlCol="0" anchor="t">
            <a:spAutoFit/>
          </a:bodyPr>
          <a:lstStyle/>
          <a:p>
            <a:pPr algn="just">
              <a:lnSpc>
                <a:spcPts val="4639"/>
              </a:lnSpc>
            </a:pPr>
            <a:r>
              <a:rPr lang="en-US" sz="3314" dirty="0">
                <a:solidFill>
                  <a:srgbClr val="423734"/>
                </a:solidFill>
                <a:latin typeface="Inria Serif"/>
                <a:ea typeface="Inria Serif"/>
                <a:cs typeface="Inria Serif"/>
                <a:sym typeface="Inria Serif"/>
              </a:rPr>
              <a:t>The proposed hospital website system incorporates cloud and blockchain technologies to enhance both functionality and security. Cloud computing will provide scalable, reliable access to services and patient data, while blockchain ensures secure, transparent management of medical records and transactions. Java will be used as the primary programming language, facilitated by NetBeans for efficient development and coding. </a:t>
            </a:r>
            <a:r>
              <a:rPr lang="en-US" sz="3314" dirty="0" err="1">
                <a:solidFill>
                  <a:srgbClr val="423734"/>
                </a:solidFill>
                <a:latin typeface="Inria Serif"/>
                <a:ea typeface="Inria Serif"/>
                <a:cs typeface="Inria Serif"/>
                <a:sym typeface="Inria Serif"/>
              </a:rPr>
              <a:t>SQLyog</a:t>
            </a:r>
            <a:r>
              <a:rPr lang="en-US" sz="3314" dirty="0">
                <a:solidFill>
                  <a:srgbClr val="423734"/>
                </a:solidFill>
                <a:latin typeface="Inria Serif"/>
                <a:ea typeface="Inria Serif"/>
                <a:cs typeface="Inria Serif"/>
                <a:sym typeface="Inria Serif"/>
              </a:rPr>
              <a:t> Community will handle database management, offering advanced tools for SQL querying and optimization. This integrated approach aims to streamline patient interactions, bolster data security, and modernize the overall digital experience.</a:t>
            </a:r>
          </a:p>
          <a:p>
            <a:pPr algn="l">
              <a:lnSpc>
                <a:spcPts val="4639"/>
              </a:lnSpc>
            </a:pPr>
            <a:endParaRPr lang="en-US" sz="3314" dirty="0">
              <a:solidFill>
                <a:srgbClr val="423734"/>
              </a:solidFill>
              <a:latin typeface="Inria Serif"/>
              <a:ea typeface="Inria Serif"/>
              <a:cs typeface="Inria Serif"/>
              <a:sym typeface="Inria Serif"/>
            </a:endParaRPr>
          </a:p>
        </p:txBody>
      </p:sp>
      <p:sp>
        <p:nvSpPr>
          <p:cNvPr id="3" name="Freeform 3"/>
          <p:cNvSpPr/>
          <p:nvPr/>
        </p:nvSpPr>
        <p:spPr>
          <a:xfrm>
            <a:off x="12667270" y="2665072"/>
            <a:ext cx="5325846" cy="6811523"/>
          </a:xfrm>
          <a:custGeom>
            <a:avLst/>
            <a:gdLst/>
            <a:ahLst/>
            <a:cxnLst/>
            <a:rect l="l" t="t" r="r" b="b"/>
            <a:pathLst>
              <a:path w="5325846" h="6811523">
                <a:moveTo>
                  <a:pt x="0" y="0"/>
                </a:moveTo>
                <a:lnTo>
                  <a:pt x="5325846" y="0"/>
                </a:lnTo>
                <a:lnTo>
                  <a:pt x="5325846" y="6811524"/>
                </a:lnTo>
                <a:lnTo>
                  <a:pt x="0" y="6811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622953" y="406319"/>
            <a:ext cx="6777686" cy="986082"/>
          </a:xfrm>
          <a:prstGeom prst="rect">
            <a:avLst/>
          </a:prstGeom>
        </p:spPr>
        <p:txBody>
          <a:bodyPr lIns="0" tIns="0" rIns="0" bIns="0" rtlCol="0" anchor="t">
            <a:spAutoFit/>
          </a:bodyPr>
          <a:lstStyle/>
          <a:p>
            <a:pPr algn="l">
              <a:lnSpc>
                <a:spcPts val="8124"/>
              </a:lnSpc>
            </a:pPr>
            <a:r>
              <a:rPr lang="en-US" sz="5802">
                <a:solidFill>
                  <a:srgbClr val="423734"/>
                </a:solidFill>
                <a:latin typeface="DM Serif Display"/>
                <a:ea typeface="DM Serif Display"/>
                <a:cs typeface="DM Serif Display"/>
                <a:sym typeface="DM Serif Display"/>
              </a:rPr>
              <a:t>PROPOSED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929371" y="3188023"/>
            <a:ext cx="16847518" cy="5854936"/>
          </a:xfrm>
          <a:prstGeom prst="rect">
            <a:avLst/>
          </a:prstGeom>
        </p:spPr>
        <p:txBody>
          <a:bodyPr lIns="0" tIns="0" rIns="0" bIns="0" rtlCol="0" anchor="t">
            <a:spAutoFit/>
          </a:bodyPr>
          <a:lstStyle/>
          <a:p>
            <a:pPr algn="just">
              <a:lnSpc>
                <a:spcPts val="5455"/>
              </a:lnSpc>
            </a:pPr>
            <a:r>
              <a:rPr lang="en-US" sz="3896" dirty="0">
                <a:solidFill>
                  <a:srgbClr val="423734"/>
                </a:solidFill>
                <a:latin typeface="Inria Serif Bold"/>
                <a:ea typeface="Inria Serif Bold"/>
                <a:cs typeface="Inria Serif Bold"/>
                <a:sym typeface="Inria Serif Bold"/>
              </a:rPr>
              <a:t>Doctor Module </a:t>
            </a:r>
          </a:p>
          <a:p>
            <a:pPr marL="693485" lvl="1" indent="-346743" algn="just">
              <a:lnSpc>
                <a:spcPts val="4496"/>
              </a:lnSpc>
              <a:buFont typeface="Arial"/>
              <a:buChar char="•"/>
            </a:pPr>
            <a:r>
              <a:rPr lang="en-US" sz="3212" dirty="0">
                <a:solidFill>
                  <a:srgbClr val="423734"/>
                </a:solidFill>
                <a:latin typeface="Inria Serif Bold"/>
                <a:ea typeface="Inria Serif Bold"/>
                <a:cs typeface="Inria Serif Bold"/>
                <a:sym typeface="Inria Serif Bold"/>
              </a:rPr>
              <a:t>Login:</a:t>
            </a:r>
            <a:r>
              <a:rPr lang="en-US" sz="3212" dirty="0">
                <a:solidFill>
                  <a:srgbClr val="423734"/>
                </a:solidFill>
                <a:latin typeface="Inria Serif"/>
                <a:ea typeface="Inria Serif"/>
                <a:cs typeface="Inria Serif"/>
                <a:sym typeface="Inria Serif"/>
              </a:rPr>
              <a:t> Secure access for doctors with credentials. </a:t>
            </a:r>
          </a:p>
          <a:p>
            <a:pPr marL="693485" lvl="1" indent="-346743" algn="just">
              <a:lnSpc>
                <a:spcPts val="4496"/>
              </a:lnSpc>
              <a:buFont typeface="Arial"/>
              <a:buChar char="•"/>
            </a:pPr>
            <a:r>
              <a:rPr lang="en-US" sz="3212" dirty="0">
                <a:solidFill>
                  <a:srgbClr val="423734"/>
                </a:solidFill>
                <a:latin typeface="Inria Serif Bold"/>
                <a:ea typeface="Inria Serif Bold"/>
                <a:cs typeface="Inria Serif Bold"/>
                <a:sym typeface="Inria Serif Bold"/>
              </a:rPr>
              <a:t>View Profile:</a:t>
            </a:r>
            <a:r>
              <a:rPr lang="en-US" sz="3212" dirty="0">
                <a:solidFill>
                  <a:srgbClr val="423734"/>
                </a:solidFill>
                <a:latin typeface="Inria Serif"/>
                <a:ea typeface="Inria Serif"/>
                <a:cs typeface="Inria Serif"/>
                <a:sym typeface="Inria Serif"/>
              </a:rPr>
              <a:t> Update and view personal and professional details. </a:t>
            </a:r>
          </a:p>
          <a:p>
            <a:pPr marL="693485" lvl="1" indent="-346743" algn="just">
              <a:lnSpc>
                <a:spcPts val="4496"/>
              </a:lnSpc>
              <a:buFont typeface="Arial"/>
              <a:buChar char="•"/>
            </a:pPr>
            <a:r>
              <a:rPr lang="en-US" sz="3212" dirty="0">
                <a:solidFill>
                  <a:srgbClr val="423734"/>
                </a:solidFill>
                <a:latin typeface="Inria Serif Bold"/>
                <a:ea typeface="Inria Serif Bold"/>
                <a:cs typeface="Inria Serif Bold"/>
                <a:sym typeface="Inria Serif Bold"/>
              </a:rPr>
              <a:t>Read Sensor Patient Data &amp; Add:</a:t>
            </a:r>
            <a:r>
              <a:rPr lang="en-US" sz="3212" dirty="0">
                <a:solidFill>
                  <a:srgbClr val="423734"/>
                </a:solidFill>
                <a:latin typeface="Inria Serif"/>
                <a:ea typeface="Inria Serif"/>
                <a:cs typeface="Inria Serif"/>
                <a:sym typeface="Inria Serif"/>
              </a:rPr>
              <a:t> Access and input real-time sensor data from patients. </a:t>
            </a:r>
          </a:p>
          <a:p>
            <a:pPr marL="693485" lvl="1" indent="-346743" algn="just">
              <a:lnSpc>
                <a:spcPts val="4496"/>
              </a:lnSpc>
              <a:buFont typeface="Arial"/>
              <a:buChar char="•"/>
            </a:pPr>
            <a:r>
              <a:rPr lang="en-US" sz="3212" dirty="0">
                <a:solidFill>
                  <a:srgbClr val="423734"/>
                </a:solidFill>
                <a:latin typeface="Inria Serif Bold"/>
                <a:ea typeface="Inria Serif Bold"/>
                <a:cs typeface="Inria Serif Bold"/>
                <a:sym typeface="Inria Serif Bold"/>
              </a:rPr>
              <a:t>View Sensor Patient Details:</a:t>
            </a:r>
            <a:r>
              <a:rPr lang="en-US" sz="3212" dirty="0">
                <a:solidFill>
                  <a:srgbClr val="423734"/>
                </a:solidFill>
                <a:latin typeface="Inria Serif"/>
                <a:ea typeface="Inria Serif"/>
                <a:cs typeface="Inria Serif"/>
                <a:sym typeface="Inria Serif"/>
              </a:rPr>
              <a:t> Review detailed patient sensor data and trends.</a:t>
            </a:r>
          </a:p>
          <a:p>
            <a:pPr marL="693485" lvl="1" indent="-346743" algn="just">
              <a:lnSpc>
                <a:spcPts val="4496"/>
              </a:lnSpc>
              <a:buFont typeface="Arial"/>
              <a:buChar char="•"/>
            </a:pPr>
            <a:r>
              <a:rPr lang="en-US" sz="3212" dirty="0">
                <a:solidFill>
                  <a:srgbClr val="423734"/>
                </a:solidFill>
                <a:latin typeface="Inria Serif"/>
                <a:ea typeface="Inria Serif"/>
                <a:cs typeface="Inria Serif"/>
                <a:sym typeface="Inria Serif"/>
              </a:rPr>
              <a:t> </a:t>
            </a:r>
            <a:r>
              <a:rPr lang="en-US" sz="3212" dirty="0">
                <a:solidFill>
                  <a:srgbClr val="423734"/>
                </a:solidFill>
                <a:latin typeface="Inria Serif Bold"/>
                <a:ea typeface="Inria Serif Bold"/>
                <a:cs typeface="Inria Serif Bold"/>
                <a:sym typeface="Inria Serif Bold"/>
              </a:rPr>
              <a:t>View Key Request: </a:t>
            </a:r>
            <a:r>
              <a:rPr lang="en-US" sz="3212" dirty="0">
                <a:solidFill>
                  <a:srgbClr val="423734"/>
                </a:solidFill>
                <a:latin typeface="Inria Serif"/>
                <a:ea typeface="Inria Serif"/>
                <a:cs typeface="Inria Serif"/>
                <a:sym typeface="Inria Serif"/>
              </a:rPr>
              <a:t>Manage and review requests for data access or medical keys. </a:t>
            </a:r>
          </a:p>
          <a:p>
            <a:pPr marL="693485" lvl="1" indent="-346743" algn="just">
              <a:lnSpc>
                <a:spcPts val="4496"/>
              </a:lnSpc>
              <a:buFont typeface="Arial"/>
              <a:buChar char="•"/>
            </a:pPr>
            <a:r>
              <a:rPr lang="en-US" sz="3212" dirty="0">
                <a:solidFill>
                  <a:srgbClr val="423734"/>
                </a:solidFill>
                <a:latin typeface="Inria Serif Bold"/>
                <a:ea typeface="Inria Serif Bold"/>
                <a:cs typeface="Inria Serif Bold"/>
                <a:sym typeface="Inria Serif Bold"/>
              </a:rPr>
              <a:t>View Clinical Reports:</a:t>
            </a:r>
            <a:r>
              <a:rPr lang="en-US" sz="3212" dirty="0">
                <a:solidFill>
                  <a:srgbClr val="423734"/>
                </a:solidFill>
                <a:latin typeface="Inria Serif"/>
                <a:ea typeface="Inria Serif"/>
                <a:cs typeface="Inria Serif"/>
                <a:sym typeface="Inria Serif"/>
              </a:rPr>
              <a:t> Access and review patient clinical reports and test results. </a:t>
            </a:r>
          </a:p>
          <a:p>
            <a:pPr marL="693485" lvl="1" indent="-346743" algn="just">
              <a:lnSpc>
                <a:spcPts val="4496"/>
              </a:lnSpc>
              <a:buFont typeface="Arial"/>
              <a:buChar char="•"/>
            </a:pPr>
            <a:r>
              <a:rPr lang="en-US" sz="3212" dirty="0">
                <a:solidFill>
                  <a:srgbClr val="423734"/>
                </a:solidFill>
                <a:latin typeface="Inria Serif Bold"/>
                <a:ea typeface="Inria Serif Bold"/>
                <a:cs typeface="Inria Serif Bold"/>
                <a:sym typeface="Inria Serif Bold"/>
              </a:rPr>
              <a:t>Logout:</a:t>
            </a:r>
            <a:r>
              <a:rPr lang="en-US" sz="3212" dirty="0">
                <a:solidFill>
                  <a:srgbClr val="423734"/>
                </a:solidFill>
                <a:latin typeface="Inria Serif"/>
                <a:ea typeface="Inria Serif"/>
                <a:cs typeface="Inria Serif"/>
                <a:sym typeface="Inria Serif"/>
              </a:rPr>
              <a:t> Securely exit the system to protect data.</a:t>
            </a:r>
          </a:p>
          <a:p>
            <a:pPr algn="l">
              <a:lnSpc>
                <a:spcPts val="4496"/>
              </a:lnSpc>
            </a:pPr>
            <a:endParaRPr lang="en-US" sz="3212" dirty="0">
              <a:solidFill>
                <a:srgbClr val="423734"/>
              </a:solidFill>
              <a:latin typeface="Inria Serif"/>
              <a:ea typeface="Inria Serif"/>
              <a:cs typeface="Inria Serif"/>
              <a:sym typeface="Inria Serif"/>
            </a:endParaRPr>
          </a:p>
        </p:txBody>
      </p:sp>
      <p:sp>
        <p:nvSpPr>
          <p:cNvPr id="3" name="Freeform 3"/>
          <p:cNvSpPr/>
          <p:nvPr/>
        </p:nvSpPr>
        <p:spPr>
          <a:xfrm>
            <a:off x="14108799" y="299538"/>
            <a:ext cx="3975857" cy="4843962"/>
          </a:xfrm>
          <a:custGeom>
            <a:avLst/>
            <a:gdLst/>
            <a:ahLst/>
            <a:cxnLst/>
            <a:rect l="l" t="t" r="r" b="b"/>
            <a:pathLst>
              <a:path w="3975857" h="4843962">
                <a:moveTo>
                  <a:pt x="0" y="0"/>
                </a:moveTo>
                <a:lnTo>
                  <a:pt x="3975857" y="0"/>
                </a:lnTo>
                <a:lnTo>
                  <a:pt x="3975857" y="4843962"/>
                </a:lnTo>
                <a:lnTo>
                  <a:pt x="0" y="4843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287768" y="406319"/>
            <a:ext cx="3712463" cy="986082"/>
          </a:xfrm>
          <a:prstGeom prst="rect">
            <a:avLst/>
          </a:prstGeom>
        </p:spPr>
        <p:txBody>
          <a:bodyPr lIns="0" tIns="0" rIns="0" bIns="0" rtlCol="0" anchor="t">
            <a:spAutoFit/>
          </a:bodyPr>
          <a:lstStyle/>
          <a:p>
            <a:pPr algn="l">
              <a:lnSpc>
                <a:spcPts val="8124"/>
              </a:lnSpc>
            </a:pPr>
            <a:r>
              <a:rPr lang="en-US" sz="5802">
                <a:solidFill>
                  <a:srgbClr val="423734"/>
                </a:solidFill>
                <a:latin typeface="DM Serif Display"/>
                <a:ea typeface="DM Serif Display"/>
                <a:cs typeface="DM Serif Display"/>
                <a:sym typeface="DM Serif Display"/>
              </a:rPr>
              <a:t>MODULES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639156" y="802061"/>
            <a:ext cx="17009688" cy="5149861"/>
          </a:xfrm>
          <a:prstGeom prst="rect">
            <a:avLst/>
          </a:prstGeom>
        </p:spPr>
        <p:txBody>
          <a:bodyPr lIns="0" tIns="0" rIns="0" bIns="0" rtlCol="0" anchor="t">
            <a:spAutoFit/>
          </a:bodyPr>
          <a:lstStyle/>
          <a:p>
            <a:pPr algn="l">
              <a:lnSpc>
                <a:spcPts val="5319"/>
              </a:lnSpc>
            </a:pPr>
            <a:r>
              <a:rPr lang="en-US" sz="3799">
                <a:solidFill>
                  <a:srgbClr val="423734"/>
                </a:solidFill>
                <a:latin typeface="Inria Serif Bold"/>
                <a:ea typeface="Inria Serif Bold"/>
                <a:cs typeface="Inria Serif Bold"/>
                <a:sym typeface="Inria Serif Bold"/>
              </a:rPr>
              <a:t>Patient Sensor Module </a:t>
            </a:r>
          </a:p>
          <a:p>
            <a:pPr marL="690790" lvl="1" indent="-345395" algn="l">
              <a:lnSpc>
                <a:spcPts val="4479"/>
              </a:lnSpc>
              <a:buFont typeface="Arial"/>
              <a:buChar char="•"/>
            </a:pPr>
            <a:r>
              <a:rPr lang="en-US" sz="3199">
                <a:solidFill>
                  <a:srgbClr val="423734"/>
                </a:solidFill>
                <a:latin typeface="Inria Serif Bold"/>
                <a:ea typeface="Inria Serif Bold"/>
                <a:cs typeface="Inria Serif Bold"/>
                <a:sym typeface="Inria Serif Bold"/>
              </a:rPr>
              <a:t>Register:</a:t>
            </a:r>
            <a:r>
              <a:rPr lang="en-US" sz="3199">
                <a:solidFill>
                  <a:srgbClr val="423734"/>
                </a:solidFill>
                <a:latin typeface="Inria Serif"/>
                <a:ea typeface="Inria Serif"/>
                <a:cs typeface="Inria Serif"/>
                <a:sym typeface="Inria Serif"/>
              </a:rPr>
              <a:t> Sign up and configure sensor devices for patient monitoring. </a:t>
            </a:r>
          </a:p>
          <a:p>
            <a:pPr marL="690790" lvl="1" indent="-345395" algn="l">
              <a:lnSpc>
                <a:spcPts val="4479"/>
              </a:lnSpc>
              <a:buFont typeface="Arial"/>
              <a:buChar char="•"/>
            </a:pPr>
            <a:r>
              <a:rPr lang="en-US" sz="3199">
                <a:solidFill>
                  <a:srgbClr val="423734"/>
                </a:solidFill>
                <a:latin typeface="Inria Serif Bold"/>
                <a:ea typeface="Inria Serif Bold"/>
                <a:cs typeface="Inria Serif Bold"/>
                <a:sym typeface="Inria Serif Bold"/>
              </a:rPr>
              <a:t>View Profile:</a:t>
            </a:r>
            <a:r>
              <a:rPr lang="en-US" sz="3199">
                <a:solidFill>
                  <a:srgbClr val="423734"/>
                </a:solidFill>
                <a:latin typeface="Inria Serif"/>
                <a:ea typeface="Inria Serif"/>
                <a:cs typeface="Inria Serif"/>
                <a:sym typeface="Inria Serif"/>
              </a:rPr>
              <a:t> Access and update personal details related to sensor use. </a:t>
            </a:r>
          </a:p>
          <a:p>
            <a:pPr marL="690790" lvl="1" indent="-345395" algn="l">
              <a:lnSpc>
                <a:spcPts val="4479"/>
              </a:lnSpc>
              <a:buFont typeface="Arial"/>
              <a:buChar char="•"/>
            </a:pPr>
            <a:r>
              <a:rPr lang="en-US" sz="3199">
                <a:solidFill>
                  <a:srgbClr val="423734"/>
                </a:solidFill>
                <a:latin typeface="Inria Serif Bold"/>
                <a:ea typeface="Inria Serif Bold"/>
                <a:cs typeface="Inria Serif Bold"/>
                <a:sym typeface="Inria Serif Bold"/>
              </a:rPr>
              <a:t>Read Sensor Patient Details:</a:t>
            </a:r>
            <a:r>
              <a:rPr lang="en-US" sz="3199">
                <a:solidFill>
                  <a:srgbClr val="423734"/>
                </a:solidFill>
                <a:latin typeface="Inria Serif"/>
                <a:ea typeface="Inria Serif"/>
                <a:cs typeface="Inria Serif"/>
                <a:sym typeface="Inria Serif"/>
              </a:rPr>
              <a:t> Review data collected from patient sensors, such as vital signs. </a:t>
            </a:r>
          </a:p>
          <a:p>
            <a:pPr marL="690790" lvl="1" indent="-345395" algn="l">
              <a:lnSpc>
                <a:spcPts val="4479"/>
              </a:lnSpc>
              <a:buFont typeface="Arial"/>
              <a:buChar char="•"/>
            </a:pPr>
            <a:r>
              <a:rPr lang="en-US" sz="3199">
                <a:solidFill>
                  <a:srgbClr val="423734"/>
                </a:solidFill>
                <a:latin typeface="Inria Serif Bold"/>
                <a:ea typeface="Inria Serif Bold"/>
                <a:cs typeface="Inria Serif Bold"/>
                <a:sym typeface="Inria Serif Bold"/>
              </a:rPr>
              <a:t>View Key Request: </a:t>
            </a:r>
            <a:r>
              <a:rPr lang="en-US" sz="3199">
                <a:solidFill>
                  <a:srgbClr val="423734"/>
                </a:solidFill>
                <a:latin typeface="Inria Serif"/>
                <a:ea typeface="Inria Serif"/>
                <a:cs typeface="Inria Serif"/>
                <a:sym typeface="Inria Serif"/>
              </a:rPr>
              <a:t>Manage and view requests for access to sensor data or medical keys. </a:t>
            </a:r>
          </a:p>
          <a:p>
            <a:pPr marL="690790" lvl="1" indent="-345395" algn="l">
              <a:lnSpc>
                <a:spcPts val="4479"/>
              </a:lnSpc>
              <a:buFont typeface="Arial"/>
              <a:buChar char="•"/>
            </a:pPr>
            <a:r>
              <a:rPr lang="en-US" sz="3199">
                <a:solidFill>
                  <a:srgbClr val="423734"/>
                </a:solidFill>
                <a:latin typeface="Inria Serif Bold"/>
                <a:ea typeface="Inria Serif Bold"/>
                <a:cs typeface="Inria Serif Bold"/>
                <a:sym typeface="Inria Serif Bold"/>
              </a:rPr>
              <a:t>View Clinical Reports:</a:t>
            </a:r>
            <a:r>
              <a:rPr lang="en-US" sz="3199">
                <a:solidFill>
                  <a:srgbClr val="423734"/>
                </a:solidFill>
                <a:latin typeface="Inria Serif"/>
                <a:ea typeface="Inria Serif"/>
                <a:cs typeface="Inria Serif"/>
                <a:sym typeface="Inria Serif"/>
              </a:rPr>
              <a:t> Access clinical reports related to sensor data and patient health. </a:t>
            </a:r>
            <a:r>
              <a:rPr lang="en-US" sz="3199">
                <a:solidFill>
                  <a:srgbClr val="423734"/>
                </a:solidFill>
                <a:latin typeface="Inria Serif Bold"/>
                <a:ea typeface="Inria Serif Bold"/>
                <a:cs typeface="Inria Serif Bold"/>
                <a:sym typeface="Inria Serif Bold"/>
              </a:rPr>
              <a:t>Logout: </a:t>
            </a:r>
            <a:r>
              <a:rPr lang="en-US" sz="3199">
                <a:solidFill>
                  <a:srgbClr val="423734"/>
                </a:solidFill>
                <a:latin typeface="Inria Serif"/>
                <a:ea typeface="Inria Serif"/>
                <a:cs typeface="Inria Serif"/>
                <a:sym typeface="Inria Serif"/>
              </a:rPr>
              <a:t>Securely exit the system to protect personal and medical information.</a:t>
            </a:r>
          </a:p>
          <a:p>
            <a:pPr algn="l">
              <a:lnSpc>
                <a:spcPts val="4479"/>
              </a:lnSpc>
            </a:pPr>
            <a:endParaRPr lang="en-US" sz="3199">
              <a:solidFill>
                <a:srgbClr val="423734"/>
              </a:solidFill>
              <a:latin typeface="Inria Serif"/>
              <a:ea typeface="Inria Serif"/>
              <a:cs typeface="Inria Serif"/>
              <a:sym typeface="Inria Serif"/>
            </a:endParaRPr>
          </a:p>
        </p:txBody>
      </p:sp>
      <p:sp>
        <p:nvSpPr>
          <p:cNvPr id="3" name="Freeform 3"/>
          <p:cNvSpPr/>
          <p:nvPr/>
        </p:nvSpPr>
        <p:spPr>
          <a:xfrm>
            <a:off x="10803563" y="5143500"/>
            <a:ext cx="6044712" cy="5143500"/>
          </a:xfrm>
          <a:custGeom>
            <a:avLst/>
            <a:gdLst/>
            <a:ahLst/>
            <a:cxnLst/>
            <a:rect l="l" t="t" r="r" b="b"/>
            <a:pathLst>
              <a:path w="6044712" h="5143500">
                <a:moveTo>
                  <a:pt x="0" y="0"/>
                </a:moveTo>
                <a:lnTo>
                  <a:pt x="6044711" y="0"/>
                </a:lnTo>
                <a:lnTo>
                  <a:pt x="6044711"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37676" y="6034005"/>
            <a:ext cx="6114699" cy="4252995"/>
          </a:xfrm>
          <a:custGeom>
            <a:avLst/>
            <a:gdLst/>
            <a:ahLst/>
            <a:cxnLst/>
            <a:rect l="l" t="t" r="r" b="b"/>
            <a:pathLst>
              <a:path w="6114699" h="4252995">
                <a:moveTo>
                  <a:pt x="0" y="0"/>
                </a:moveTo>
                <a:lnTo>
                  <a:pt x="6114698" y="0"/>
                </a:lnTo>
                <a:lnTo>
                  <a:pt x="6114698" y="4252995"/>
                </a:lnTo>
                <a:lnTo>
                  <a:pt x="0" y="4252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TextBox 2"/>
          <p:cNvSpPr txBox="1"/>
          <p:nvPr/>
        </p:nvSpPr>
        <p:spPr>
          <a:xfrm>
            <a:off x="703601" y="282614"/>
            <a:ext cx="15419232" cy="9645573"/>
          </a:xfrm>
          <a:prstGeom prst="rect">
            <a:avLst/>
          </a:prstGeom>
        </p:spPr>
        <p:txBody>
          <a:bodyPr lIns="0" tIns="0" rIns="0" bIns="0" rtlCol="0" anchor="t">
            <a:spAutoFit/>
          </a:bodyPr>
          <a:lstStyle/>
          <a:p>
            <a:pPr algn="l">
              <a:lnSpc>
                <a:spcPts val="5320"/>
              </a:lnSpc>
            </a:pPr>
            <a:r>
              <a:rPr lang="en-US" sz="3800">
                <a:solidFill>
                  <a:srgbClr val="423734"/>
                </a:solidFill>
                <a:latin typeface="Inria Serif Bold"/>
                <a:ea typeface="Inria Serif Bold"/>
                <a:cs typeface="Inria Serif Bold"/>
                <a:sym typeface="Inria Serif Bold"/>
              </a:rPr>
              <a:t>Cloud Server Module</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Login: </a:t>
            </a:r>
            <a:r>
              <a:rPr lang="en-US" sz="3206">
                <a:solidFill>
                  <a:srgbClr val="423734"/>
                </a:solidFill>
                <a:latin typeface="Inria Serif"/>
                <a:ea typeface="Inria Serif"/>
                <a:cs typeface="Inria Serif"/>
                <a:sym typeface="Inria Serif"/>
              </a:rPr>
              <a:t>Secure access to the cloud server with credentials.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and Authorize Doctor:</a:t>
            </a:r>
            <a:r>
              <a:rPr lang="en-US" sz="3206">
                <a:solidFill>
                  <a:srgbClr val="423734"/>
                </a:solidFill>
                <a:latin typeface="Inria Serif"/>
                <a:ea typeface="Inria Serif"/>
                <a:cs typeface="Inria Serif"/>
                <a:sym typeface="Inria Serif"/>
              </a:rPr>
              <a:t> Review and approve doctor access requests.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Clinical Report:</a:t>
            </a:r>
            <a:r>
              <a:rPr lang="en-US" sz="3206">
                <a:solidFill>
                  <a:srgbClr val="423734"/>
                </a:solidFill>
                <a:latin typeface="Inria Serif"/>
                <a:ea typeface="Inria Serif"/>
                <a:cs typeface="Inria Serif"/>
                <a:sym typeface="Inria Serif"/>
              </a:rPr>
              <a:t> Access and review clinical reports stored on the cloud.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Patient Details: </a:t>
            </a:r>
            <a:r>
              <a:rPr lang="en-US" sz="3206">
                <a:solidFill>
                  <a:srgbClr val="423734"/>
                </a:solidFill>
                <a:latin typeface="Inria Serif"/>
                <a:ea typeface="Inria Serif"/>
                <a:cs typeface="Inria Serif"/>
                <a:sym typeface="Inria Serif"/>
              </a:rPr>
              <a:t>Access detailed patient information.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Trace Patients by Blockchain: </a:t>
            </a:r>
            <a:r>
              <a:rPr lang="en-US" sz="3206">
                <a:solidFill>
                  <a:srgbClr val="423734"/>
                </a:solidFill>
                <a:latin typeface="Inria Serif"/>
                <a:ea typeface="Inria Serif"/>
                <a:cs typeface="Inria Serif"/>
                <a:sym typeface="Inria Serif"/>
              </a:rPr>
              <a:t>Track and verify patient data transactions using blockchain technology.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Access Control Request:</a:t>
            </a:r>
            <a:r>
              <a:rPr lang="en-US" sz="3206">
                <a:solidFill>
                  <a:srgbClr val="423734"/>
                </a:solidFill>
                <a:latin typeface="Inria Serif"/>
                <a:ea typeface="Inria Serif"/>
                <a:cs typeface="Inria Serif"/>
                <a:sym typeface="Inria Serif"/>
              </a:rPr>
              <a:t> Manage and review requests for data access permissions.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Encryption Key Requests:</a:t>
            </a:r>
            <a:r>
              <a:rPr lang="en-US" sz="3206">
                <a:solidFill>
                  <a:srgbClr val="423734"/>
                </a:solidFill>
                <a:latin typeface="Inria Serif"/>
                <a:ea typeface="Inria Serif"/>
                <a:cs typeface="Inria Serif"/>
                <a:sym typeface="Inria Serif"/>
              </a:rPr>
              <a:t> Handle requests for encryption keys used in data protection.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Key Transaction:</a:t>
            </a:r>
            <a:r>
              <a:rPr lang="en-US" sz="3206">
                <a:solidFill>
                  <a:srgbClr val="423734"/>
                </a:solidFill>
                <a:latin typeface="Inria Serif"/>
                <a:ea typeface="Inria Serif"/>
                <a:cs typeface="Inria Serif"/>
                <a:sym typeface="Inria Serif"/>
              </a:rPr>
              <a:t> Monitor and review transactions involving security keys.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View Result in Chart: </a:t>
            </a:r>
            <a:r>
              <a:rPr lang="en-US" sz="3206">
                <a:solidFill>
                  <a:srgbClr val="423734"/>
                </a:solidFill>
                <a:latin typeface="Inria Serif"/>
                <a:ea typeface="Inria Serif"/>
                <a:cs typeface="Inria Serif"/>
                <a:sym typeface="Inria Serif"/>
              </a:rPr>
              <a:t>Visualize data and results using charts for better analysis. </a:t>
            </a:r>
          </a:p>
          <a:p>
            <a:pPr marL="692192" lvl="1" indent="-346096" algn="l">
              <a:lnSpc>
                <a:spcPts val="4488"/>
              </a:lnSpc>
              <a:buFont typeface="Arial"/>
              <a:buChar char="•"/>
            </a:pPr>
            <a:r>
              <a:rPr lang="en-US" sz="3206">
                <a:solidFill>
                  <a:srgbClr val="423734"/>
                </a:solidFill>
                <a:latin typeface="Inria Serif Bold"/>
                <a:ea typeface="Inria Serif Bold"/>
                <a:cs typeface="Inria Serif Bold"/>
                <a:sym typeface="Inria Serif Bold"/>
              </a:rPr>
              <a:t>Logout:</a:t>
            </a:r>
            <a:r>
              <a:rPr lang="en-US" sz="3206">
                <a:solidFill>
                  <a:srgbClr val="423734"/>
                </a:solidFill>
                <a:latin typeface="Inria Serif"/>
                <a:ea typeface="Inria Serif"/>
                <a:cs typeface="Inria Serif"/>
                <a:sym typeface="Inria Serif"/>
              </a:rPr>
              <a:t> Securely exit the system to protect sensitive information.</a:t>
            </a:r>
          </a:p>
          <a:p>
            <a:pPr algn="l">
              <a:lnSpc>
                <a:spcPts val="4488"/>
              </a:lnSpc>
            </a:pPr>
            <a:r>
              <a:rPr lang="en-US" sz="3206">
                <a:solidFill>
                  <a:srgbClr val="423734"/>
                </a:solidFill>
                <a:latin typeface="Inria Serif"/>
                <a:ea typeface="Inria Serif"/>
                <a:cs typeface="Inria Serif"/>
                <a:sym typeface="Inria Serif"/>
              </a:rPr>
              <a:t> </a:t>
            </a:r>
          </a:p>
        </p:txBody>
      </p:sp>
      <p:sp>
        <p:nvSpPr>
          <p:cNvPr id="3" name="Freeform 3"/>
          <p:cNvSpPr/>
          <p:nvPr/>
        </p:nvSpPr>
        <p:spPr>
          <a:xfrm>
            <a:off x="15610656" y="5813386"/>
            <a:ext cx="2207029" cy="4114800"/>
          </a:xfrm>
          <a:custGeom>
            <a:avLst/>
            <a:gdLst/>
            <a:ahLst/>
            <a:cxnLst/>
            <a:rect l="l" t="t" r="r" b="b"/>
            <a:pathLst>
              <a:path w="2207029" h="4114800">
                <a:moveTo>
                  <a:pt x="0" y="0"/>
                </a:moveTo>
                <a:lnTo>
                  <a:pt x="2207029" y="0"/>
                </a:lnTo>
                <a:lnTo>
                  <a:pt x="22070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338438">
            <a:off x="16589786" y="354493"/>
            <a:ext cx="724033" cy="2084913"/>
          </a:xfrm>
          <a:custGeom>
            <a:avLst/>
            <a:gdLst/>
            <a:ahLst/>
            <a:cxnLst/>
            <a:rect l="l" t="t" r="r" b="b"/>
            <a:pathLst>
              <a:path w="724033" h="2084913">
                <a:moveTo>
                  <a:pt x="0" y="0"/>
                </a:moveTo>
                <a:lnTo>
                  <a:pt x="724033" y="0"/>
                </a:lnTo>
                <a:lnTo>
                  <a:pt x="724033" y="2084912"/>
                </a:lnTo>
                <a:lnTo>
                  <a:pt x="0" y="2084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EED9"/>
        </a:solidFill>
        <a:effectLst/>
      </p:bgPr>
    </p:bg>
    <p:spTree>
      <p:nvGrpSpPr>
        <p:cNvPr id="1" name=""/>
        <p:cNvGrpSpPr/>
        <p:nvPr/>
      </p:nvGrpSpPr>
      <p:grpSpPr>
        <a:xfrm>
          <a:off x="0" y="0"/>
          <a:ext cx="0" cy="0"/>
          <a:chOff x="0" y="0"/>
          <a:chExt cx="0" cy="0"/>
        </a:xfrm>
      </p:grpSpPr>
      <p:sp>
        <p:nvSpPr>
          <p:cNvPr id="2" name="Freeform 2"/>
          <p:cNvSpPr/>
          <p:nvPr/>
        </p:nvSpPr>
        <p:spPr>
          <a:xfrm>
            <a:off x="2451321" y="2121570"/>
            <a:ext cx="13385359" cy="7354385"/>
          </a:xfrm>
          <a:custGeom>
            <a:avLst/>
            <a:gdLst/>
            <a:ahLst/>
            <a:cxnLst/>
            <a:rect l="l" t="t" r="r" b="b"/>
            <a:pathLst>
              <a:path w="13385359" h="7354385">
                <a:moveTo>
                  <a:pt x="0" y="0"/>
                </a:moveTo>
                <a:lnTo>
                  <a:pt x="13385358" y="0"/>
                </a:lnTo>
                <a:lnTo>
                  <a:pt x="13385358" y="7354385"/>
                </a:lnTo>
                <a:lnTo>
                  <a:pt x="0" y="7354385"/>
                </a:lnTo>
                <a:lnTo>
                  <a:pt x="0" y="0"/>
                </a:lnTo>
                <a:close/>
              </a:path>
            </a:pathLst>
          </a:custGeom>
          <a:blipFill>
            <a:blip r:embed="rId2"/>
            <a:stretch>
              <a:fillRect/>
            </a:stretch>
          </a:blipFill>
        </p:spPr>
      </p:sp>
      <p:sp>
        <p:nvSpPr>
          <p:cNvPr id="3" name="TextBox 3"/>
          <p:cNvSpPr txBox="1"/>
          <p:nvPr/>
        </p:nvSpPr>
        <p:spPr>
          <a:xfrm>
            <a:off x="4615389" y="483272"/>
            <a:ext cx="8635396" cy="986082"/>
          </a:xfrm>
          <a:prstGeom prst="rect">
            <a:avLst/>
          </a:prstGeom>
        </p:spPr>
        <p:txBody>
          <a:bodyPr lIns="0" tIns="0" rIns="0" bIns="0" rtlCol="0" anchor="t">
            <a:spAutoFit/>
          </a:bodyPr>
          <a:lstStyle/>
          <a:p>
            <a:pPr algn="l">
              <a:lnSpc>
                <a:spcPts val="8124"/>
              </a:lnSpc>
            </a:pPr>
            <a:r>
              <a:rPr lang="en-US" sz="5802">
                <a:solidFill>
                  <a:srgbClr val="423734"/>
                </a:solidFill>
                <a:latin typeface="DM Serif Display"/>
                <a:ea typeface="DM Serif Display"/>
                <a:cs typeface="DM Serif Display"/>
                <a:sym typeface="DM Serif Display"/>
              </a:rPr>
              <a:t>ARCHITECTURE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843</Words>
  <Application>Microsoft Office PowerPoint</Application>
  <PresentationFormat>Custom</PresentationFormat>
  <Paragraphs>68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Inria Serif</vt:lpstr>
      <vt:lpstr>DM Serif Display</vt:lpstr>
      <vt:lpstr>Arial</vt:lpstr>
      <vt:lpstr>Calibri</vt:lpstr>
      <vt:lpstr>Inria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Pink Leaves Project Presentation</dc:title>
  <cp:lastModifiedBy>Gopinathan K</cp:lastModifiedBy>
  <cp:revision>3</cp:revision>
  <dcterms:created xsi:type="dcterms:W3CDTF">2006-08-16T00:00:00Z</dcterms:created>
  <dcterms:modified xsi:type="dcterms:W3CDTF">2024-10-18T02:56:20Z</dcterms:modified>
  <dc:identifier>DAGNhggc1w0</dc:identifier>
</cp:coreProperties>
</file>